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02"/>
  </p:notesMasterIdLst>
  <p:sldIdLst>
    <p:sldId id="1014" r:id="rId2"/>
    <p:sldId id="1016" r:id="rId3"/>
    <p:sldId id="1179" r:id="rId4"/>
    <p:sldId id="1286" r:id="rId5"/>
    <p:sldId id="1287" r:id="rId6"/>
    <p:sldId id="609" r:id="rId7"/>
    <p:sldId id="610" r:id="rId8"/>
    <p:sldId id="611" r:id="rId9"/>
    <p:sldId id="612" r:id="rId10"/>
    <p:sldId id="613" r:id="rId11"/>
    <p:sldId id="614" r:id="rId12"/>
    <p:sldId id="618" r:id="rId13"/>
    <p:sldId id="619" r:id="rId14"/>
    <p:sldId id="620" r:id="rId15"/>
    <p:sldId id="621" r:id="rId16"/>
    <p:sldId id="617" r:id="rId17"/>
    <p:sldId id="839" r:id="rId18"/>
    <p:sldId id="1056" r:id="rId19"/>
    <p:sldId id="1316" r:id="rId20"/>
    <p:sldId id="1144" r:id="rId21"/>
    <p:sldId id="1317" r:id="rId22"/>
    <p:sldId id="1397" r:id="rId23"/>
    <p:sldId id="1398" r:id="rId24"/>
    <p:sldId id="1399" r:id="rId25"/>
    <p:sldId id="1322" r:id="rId26"/>
    <p:sldId id="1323" r:id="rId27"/>
    <p:sldId id="1324" r:id="rId28"/>
    <p:sldId id="1325" r:id="rId29"/>
    <p:sldId id="1326" r:id="rId30"/>
    <p:sldId id="1327" r:id="rId31"/>
    <p:sldId id="1328" r:id="rId32"/>
    <p:sldId id="1329" r:id="rId33"/>
    <p:sldId id="1330" r:id="rId34"/>
    <p:sldId id="1331" r:id="rId35"/>
    <p:sldId id="1332" r:id="rId36"/>
    <p:sldId id="1333" r:id="rId37"/>
    <p:sldId id="1347" r:id="rId38"/>
    <p:sldId id="1334" r:id="rId39"/>
    <p:sldId id="1356" r:id="rId40"/>
    <p:sldId id="1348" r:id="rId41"/>
    <p:sldId id="1349" r:id="rId42"/>
    <p:sldId id="1336" r:id="rId43"/>
    <p:sldId id="1350" r:id="rId44"/>
    <p:sldId id="1337" r:id="rId45"/>
    <p:sldId id="1352" r:id="rId46"/>
    <p:sldId id="1338" r:id="rId47"/>
    <p:sldId id="1353" r:id="rId48"/>
    <p:sldId id="1339" r:id="rId49"/>
    <p:sldId id="1354" r:id="rId50"/>
    <p:sldId id="1340" r:id="rId51"/>
    <p:sldId id="1355" r:id="rId52"/>
    <p:sldId id="1341" r:id="rId53"/>
    <p:sldId id="1358" r:id="rId54"/>
    <p:sldId id="1342" r:id="rId55"/>
    <p:sldId id="1359" r:id="rId56"/>
    <p:sldId id="1343" r:id="rId57"/>
    <p:sldId id="1344" r:id="rId58"/>
    <p:sldId id="1346" r:id="rId59"/>
    <p:sldId id="1360" r:id="rId60"/>
    <p:sldId id="1361" r:id="rId61"/>
    <p:sldId id="1362" r:id="rId62"/>
    <p:sldId id="1363" r:id="rId63"/>
    <p:sldId id="1364" r:id="rId64"/>
    <p:sldId id="1365" r:id="rId65"/>
    <p:sldId id="1366" r:id="rId66"/>
    <p:sldId id="1400" r:id="rId67"/>
    <p:sldId id="1401" r:id="rId68"/>
    <p:sldId id="1402" r:id="rId69"/>
    <p:sldId id="1403" r:id="rId70"/>
    <p:sldId id="1404" r:id="rId71"/>
    <p:sldId id="1405" r:id="rId72"/>
    <p:sldId id="1407" r:id="rId73"/>
    <p:sldId id="1408" r:id="rId74"/>
    <p:sldId id="1411" r:id="rId75"/>
    <p:sldId id="1409" r:id="rId76"/>
    <p:sldId id="1410" r:id="rId77"/>
    <p:sldId id="1123" r:id="rId78"/>
    <p:sldId id="1412" r:id="rId79"/>
    <p:sldId id="1413" r:id="rId80"/>
    <p:sldId id="1415" r:id="rId81"/>
    <p:sldId id="1414" r:id="rId82"/>
    <p:sldId id="1170" r:id="rId83"/>
    <p:sldId id="1174" r:id="rId84"/>
    <p:sldId id="1416" r:id="rId85"/>
    <p:sldId id="1171" r:id="rId86"/>
    <p:sldId id="1172" r:id="rId87"/>
    <p:sldId id="1173" r:id="rId88"/>
    <p:sldId id="1417" r:id="rId89"/>
    <p:sldId id="1406" r:id="rId90"/>
    <p:sldId id="1418" r:id="rId91"/>
    <p:sldId id="1420" r:id="rId92"/>
    <p:sldId id="1425" r:id="rId93"/>
    <p:sldId id="1426" r:id="rId94"/>
    <p:sldId id="1421" r:id="rId95"/>
    <p:sldId id="1422" r:id="rId96"/>
    <p:sldId id="1427" r:id="rId97"/>
    <p:sldId id="1434" r:id="rId98"/>
    <p:sldId id="1431" r:id="rId99"/>
    <p:sldId id="1424" r:id="rId100"/>
    <p:sldId id="1433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0" autoAdjust="0"/>
    <p:restoredTop sz="96327" autoAdjust="0"/>
  </p:normalViewPr>
  <p:slideViewPr>
    <p:cSldViewPr snapToGrid="0">
      <p:cViewPr varScale="1">
        <p:scale>
          <a:sx n="108" d="100"/>
          <a:sy n="108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10/29/24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988886" y="2224378"/>
            <a:ext cx="623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디지털치료기기 산업에서의 </a:t>
            </a:r>
            <a:r>
              <a:rPr kumimoji="1" lang="en-US" altLang="ko-KR" sz="4800" dirty="0">
                <a:solidFill>
                  <a:schemeClr val="bg1"/>
                </a:solidFill>
              </a:rPr>
              <a:t>LLM </a:t>
            </a:r>
            <a:r>
              <a:rPr kumimoji="1" lang="ko-KR" altLang="en-US" sz="4800" dirty="0">
                <a:solidFill>
                  <a:schemeClr val="bg1"/>
                </a:solidFill>
              </a:rPr>
              <a:t>활용 사례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26" y="325751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CE0CC282-0FD5-E5EA-DF99-584F6A9DD8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42E48-44F3-F702-0554-0F73AF18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6696B-42B5-9ECE-48C7-7CAAB029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LLM </a:t>
            </a:r>
            <a:r>
              <a:rPr kumimoji="1" lang="ko-KR" altLang="en-US" dirty="0"/>
              <a:t>엔지니어의 자리</a:t>
            </a:r>
            <a:endParaRPr kumimoji="1" lang="ko-Kore-US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8EEC4AD-5A13-676B-4B0F-8BAC1451E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l" latinLnBrk="1">
              <a:buNone/>
            </a:pPr>
            <a:br>
              <a:rPr lang="en" altLang="ko-Kore-US"/>
            </a:br>
            <a:endParaRPr lang="en" altLang="ko-Kore-US" b="1" i="0">
              <a:effectLst/>
              <a:highlight>
                <a:srgbClr val="FFFFFF"/>
              </a:highlight>
              <a:latin typeface="Pretendard Variabl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536DDE-D916-921E-743A-923C9067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12" y="2112544"/>
            <a:ext cx="10831597" cy="3338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DDE571-0E74-2A3B-ED0C-BB7A660D8A04}"/>
              </a:ext>
            </a:extLst>
          </p:cNvPr>
          <p:cNvSpPr txBox="1"/>
          <p:nvPr/>
        </p:nvSpPr>
        <p:spPr>
          <a:xfrm>
            <a:off x="8467107" y="615141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from</a:t>
            </a:r>
            <a:r>
              <a:rPr kumimoji="1" lang="ko-KR" altLang="en-US"/>
              <a:t> </a:t>
            </a:r>
            <a:r>
              <a:rPr kumimoji="1" lang="en-US" altLang="ko-KR"/>
              <a:t>WISET </a:t>
            </a:r>
            <a:r>
              <a:rPr kumimoji="1" lang="ko-KR" altLang="en-US"/>
              <a:t>교육자료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19882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86" y="327759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35672A-AA0E-E8DE-5078-2611A6E2C4E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8" y="332223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160107" y="4547978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4BFA97-C361-1A3F-CCF0-930B3915853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118065" y="4442874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8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EA8CD5C1-49A9-B603-DBED-DB287C02C04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3" y="3144445"/>
            <a:ext cx="19465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F523ACD1-CEC5-1F5B-B7B5-5F2BD9E75CA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677110E6-2AF3-9AA5-216F-EB1D1370527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109469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40969629-53E0-F182-19C7-21105B6D52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33512BF8-CFB4-59CE-C3A6-E00A3009CE5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집값</a:t>
            </a:r>
            <a:endParaRPr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D6B35B2B-DA5E-8B0C-411F-235219CA2A5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96060-A671-8C70-72FD-8E26C43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61" y="2888812"/>
            <a:ext cx="1980570" cy="2113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D03FD-6145-0B39-A2B5-C2B322BA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43" y="2924503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디지털치료기기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골절 여부</a:t>
            </a:r>
            <a:endParaRPr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161637" y="3345759"/>
            <a:ext cx="2576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5656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0553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396501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855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2761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973462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57591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02113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738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리마인드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8528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83262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33DD8-F8F0-58F0-0DDB-53D69FD9514E}"/>
              </a:ext>
            </a:extLst>
          </p:cNvPr>
          <p:cNvSpPr/>
          <p:nvPr/>
        </p:nvSpPr>
        <p:spPr>
          <a:xfrm flipV="1">
            <a:off x="7699788" y="2883224"/>
            <a:ext cx="708487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91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973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99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310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69689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49642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1250218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957-3FBE-5592-F595-519EE4DACD8F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기반으로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9901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있으면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28244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000667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1125779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83602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1835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2670435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307453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62530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9854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656592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Google Shape;151;p24"/>
          <p:cNvSpPr txBox="1"/>
          <p:nvPr/>
        </p:nvSpPr>
        <p:spPr>
          <a:xfrm>
            <a:off x="5336231" y="264879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/>
              <a:t>함수</a:t>
            </a:r>
            <a:endParaRPr sz="2400" b="1" dirty="0"/>
          </a:p>
        </p:txBody>
      </p:sp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06DA9B7-2278-DEE9-D6EB-D08730338A88}"/>
              </a:ext>
            </a:extLst>
          </p:cNvPr>
          <p:cNvSpPr/>
          <p:nvPr/>
        </p:nvSpPr>
        <p:spPr>
          <a:xfrm>
            <a:off x="3836276" y="3697513"/>
            <a:ext cx="4439623" cy="32582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8647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362620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웹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991345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80824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페이지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5407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433682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764610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책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848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책</a:t>
            </a:r>
          </a:p>
        </p:txBody>
      </p:sp>
    </p:spTree>
    <p:extLst>
      <p:ext uri="{BB962C8B-B14F-4D97-AF65-F5344CB8AC3E}">
        <p14:creationId xmlns:p14="http://schemas.microsoft.com/office/powerpoint/2010/main" val="3658321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입력에 대하여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190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80" y="3042673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814CAE0A-AA77-E7B0-C226-59D9C984053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2866E0C3-5446-29F8-8444-5CCCA8CCDEDC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477" y="3122360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7534AB94-96BB-78E2-5B95-396F79EE129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503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075" y="3177085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C69021A0-9670-4A21-485D-8E0CEA32E49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793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514" y="3237562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E3C98111-85BA-7A3B-F62F-92CB9883A10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71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19" y="323342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그럴 듯한 분류 결과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25D5FDDB-6458-84C4-0D56-85FB2B8A63E2}"/>
              </a:ext>
            </a:extLst>
          </p:cNvPr>
          <p:cNvSpPr txBox="1"/>
          <p:nvPr/>
        </p:nvSpPr>
        <p:spPr>
          <a:xfrm>
            <a:off x="8327471" y="4990077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고양이</a:t>
            </a:r>
            <a:endParaRPr lang="en-US" altLang="ko-KR" sz="3200" b="1" dirty="0"/>
          </a:p>
          <a:p>
            <a:pPr lvl="0" algn="ctr"/>
            <a:r>
              <a:rPr lang="en-US" altLang="ko-KR" sz="3200" b="1" dirty="0"/>
              <a:t>1 :</a:t>
            </a:r>
            <a:r>
              <a:rPr lang="ko-KR" altLang="en-US" sz="3200" b="1" dirty="0"/>
              <a:t> 강아지</a:t>
            </a:r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DE4360F8-9A27-AA41-F62F-BD53FBABF31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82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/>
              <a:t> 모른다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최고 출력값의 것을 고른다</a:t>
            </a:r>
            <a:r>
              <a:rPr lang="en-US" altLang="ko-KR"/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7EB73D-2306-A131-5ED1-57D05BF7A819}"/>
              </a:ext>
            </a:extLst>
          </p:cNvPr>
          <p:cNvSpPr/>
          <p:nvPr/>
        </p:nvSpPr>
        <p:spPr>
          <a:xfrm>
            <a:off x="8412184" y="5550230"/>
            <a:ext cx="2228107" cy="29243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019560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 출력값의 것을 고를 뿐이다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/>
              <a:t>,</a:t>
            </a:r>
            <a:r>
              <a:rPr kumimoji="1" lang="ko-KR" altLang="en-US" sz="2400"/>
              <a:t> </a:t>
            </a:r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책    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0.000002523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FAC013-6B0C-B6BD-AAE9-D1A9E6152424}"/>
              </a:ext>
            </a:extLst>
          </p:cNvPr>
          <p:cNvSpPr/>
          <p:nvPr/>
        </p:nvSpPr>
        <p:spPr>
          <a:xfrm>
            <a:off x="8257804" y="4196443"/>
            <a:ext cx="3059380" cy="375558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80286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8BCB2-F4F5-4531-E28F-E7C788934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B06E2E05-4E9F-C1C8-BCD3-4AB6EFCD1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7B1EE82-D730-3508-603E-D22E6945FAD8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72D0AA23-6427-043B-9DFE-1F2989C5CD55}"/>
              </a:ext>
            </a:extLst>
          </p:cNvPr>
          <p:cNvSpPr txBox="1"/>
          <p:nvPr/>
        </p:nvSpPr>
        <p:spPr>
          <a:xfrm>
            <a:off x="626822" y="2656384"/>
            <a:ext cx="6857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딥러닝의 제약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극복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36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7EA3-3A8D-240D-C216-1B7FB77A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D3D8E-94A5-6E8B-2085-6860DF83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고전적 딥러닝의 제약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F5161-DC6E-C2E1-2EB6-9994965EB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고정된 입력 사이즈</a:t>
            </a:r>
            <a:endParaRPr kumimoji="1" lang="en-US" altLang="ko-KR" dirty="0"/>
          </a:p>
          <a:p>
            <a:r>
              <a:rPr kumimoji="1" lang="ko-KR" altLang="en-US" dirty="0"/>
              <a:t>정형화된 입력</a:t>
            </a:r>
            <a:endParaRPr kumimoji="1" lang="en-US" altLang="ko-KR" dirty="0"/>
          </a:p>
          <a:p>
            <a:r>
              <a:rPr kumimoji="1" lang="ko-KR" altLang="en-US" dirty="0"/>
              <a:t>제한된 입력 데이터 타입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2927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6A98D-AB38-A6D7-9B49-F743A63E2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22C62-698B-5F5D-EE97-F48257C9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고정된 입력 사이즈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7F58A-70CD-2638-BF72-7058A6B05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입력데이터의 속성이 추가되면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모델 구조 변경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재 학습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RNN</a:t>
            </a:r>
            <a:r>
              <a:rPr kumimoji="1" lang="ko-KR" altLang="en-US" dirty="0"/>
              <a:t>으로 극복 가능</a:t>
            </a:r>
            <a:endParaRPr kumimoji="1" lang="en-US" altLang="ko-KR" dirty="0"/>
          </a:p>
          <a:p>
            <a:r>
              <a:rPr kumimoji="1" lang="ko-KR" altLang="en-US" dirty="0"/>
              <a:t>고도화된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이고</a:t>
            </a:r>
            <a:endParaRPr kumimoji="1" lang="en-US" altLang="ko-KR" dirty="0"/>
          </a:p>
          <a:p>
            <a:r>
              <a:rPr kumimoji="1" lang="ko-KR" altLang="en-US" dirty="0"/>
              <a:t>더 발전된 것이 </a:t>
            </a:r>
            <a:r>
              <a:rPr kumimoji="1" lang="en-US" altLang="ko-KR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2962554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3978-B636-6281-335E-9B96FDA1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CD3E8-27AE-C35D-9909-ADF0613D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정형화된 입력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CA1484-56F5-86F9-8972-D003713A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엑셀과 같은 정형화된 데이터</a:t>
            </a:r>
            <a:endParaRPr kumimoji="1" lang="en-US" altLang="ko-KR" dirty="0"/>
          </a:p>
          <a:p>
            <a:r>
              <a:rPr kumimoji="1" lang="ko-KR" altLang="en-US" dirty="0"/>
              <a:t>일반적인 문서의 데이터는 처리 힘들다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30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83" y="3073139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751893F1-6FD5-6664-E8DE-8C657E874B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8E044-FFD7-7079-934C-B204DB411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042C1-4DDA-E5DF-BB45-722A41EC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제한된 입력데이터 타입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CAF29-1C70-6BC3-D1BE-1337D84B8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테이블 데이터</a:t>
            </a:r>
            <a:endParaRPr kumimoji="1" lang="en-US" altLang="ko-KR" dirty="0"/>
          </a:p>
          <a:p>
            <a:r>
              <a:rPr kumimoji="1" lang="ko-KR" altLang="en-US" dirty="0"/>
              <a:t>이미지</a:t>
            </a:r>
            <a:endParaRPr kumimoji="1" lang="en-US" altLang="ko-KR" dirty="0"/>
          </a:p>
          <a:p>
            <a:r>
              <a:rPr kumimoji="1" lang="ko-KR" altLang="en-US" dirty="0"/>
              <a:t>연속된 숫자들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다른 타입의 데이터 처리를 위한 특별한 구조의 모델</a:t>
            </a:r>
            <a:endParaRPr kumimoji="1" lang="en-US" altLang="ko-KR" dirty="0"/>
          </a:p>
          <a:p>
            <a:r>
              <a:rPr kumimoji="1" lang="en-US" altLang="ko-KR" dirty="0"/>
              <a:t>'multi modal'</a:t>
            </a:r>
          </a:p>
        </p:txBody>
      </p:sp>
    </p:spTree>
    <p:extLst>
      <p:ext uri="{BB962C8B-B14F-4D97-AF65-F5344CB8AC3E}">
        <p14:creationId xmlns:p14="http://schemas.microsoft.com/office/powerpoint/2010/main" val="33476235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2501D-1B1B-6E31-5FF9-5673F5E1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B249A-239F-A0E5-B867-D30456CD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LLM</a:t>
            </a:r>
            <a:r>
              <a:rPr kumimoji="1" lang="ko-Kore-US" altLang="en-US" dirty="0"/>
              <a:t>으로</a:t>
            </a:r>
            <a:r>
              <a:rPr kumimoji="1" lang="ko-KR" altLang="en-US" dirty="0"/>
              <a:t> 이를 극복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28068-3926-94AD-E43D-FE0180DF8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고정된 입력 사이즈 </a:t>
            </a:r>
            <a:r>
              <a:rPr kumimoji="1" lang="en-US" altLang="ko-KR" dirty="0"/>
              <a:t>&lt;-</a:t>
            </a:r>
            <a:r>
              <a:rPr kumimoji="1" lang="ko-KR" altLang="en-US" dirty="0"/>
              <a:t> 자유로운 길이의 입력 처리 가능</a:t>
            </a:r>
            <a:endParaRPr kumimoji="1" lang="en-US" altLang="ko-KR" dirty="0"/>
          </a:p>
          <a:p>
            <a:r>
              <a:rPr kumimoji="1" lang="ko-KR" altLang="en-US" dirty="0"/>
              <a:t>정형화된 입력 </a:t>
            </a:r>
            <a:r>
              <a:rPr kumimoji="1" lang="en-US" altLang="ko-KR" dirty="0"/>
              <a:t>&lt;-</a:t>
            </a:r>
            <a:r>
              <a:rPr kumimoji="1" lang="ko-KR" altLang="en-US" dirty="0"/>
              <a:t> 사람이 읽을 수 있는 문장이면 처리 가능</a:t>
            </a:r>
            <a:endParaRPr kumimoji="1" lang="en-US" altLang="ko-KR" dirty="0"/>
          </a:p>
          <a:p>
            <a:r>
              <a:rPr kumimoji="1" lang="ko-KR" altLang="en-US" dirty="0"/>
              <a:t>제한된 입력 데이터 타입 </a:t>
            </a:r>
            <a:r>
              <a:rPr kumimoji="1" lang="en-US" altLang="ko-KR" dirty="0"/>
              <a:t>&lt;-</a:t>
            </a:r>
            <a:r>
              <a:rPr kumimoji="1" lang="ko-KR" altLang="en-US" dirty="0"/>
              <a:t> 임베딩으로 처리 가능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1882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6CC01-B6AB-BF07-2D53-F3A34675A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8CFC4048-9515-1321-BE6C-02249A09D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0B6AF3-2390-CC77-1D45-7F724C4B3D31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FCA41F04-794F-7352-3478-C36B989DA722}"/>
              </a:ext>
            </a:extLst>
          </p:cNvPr>
          <p:cNvSpPr txBox="1"/>
          <p:nvPr/>
        </p:nvSpPr>
        <p:spPr>
          <a:xfrm>
            <a:off x="626822" y="2656384"/>
            <a:ext cx="6498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디지털치료기기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(DTx)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소개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27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r>
              <a:rPr kumimoji="1" lang="en-US" altLang="ko-KR" dirty="0"/>
              <a:t>(Digital Therapeutics; DTx)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 환자에게 근거 기반 치료제 개입을 제공하는 소프트웨어 의료기기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</a:p>
          <a:p>
            <a:pPr>
              <a:lnSpc>
                <a:spcPct val="100000"/>
              </a:lnSpc>
            </a:pP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en-US" altLang="ko-KR" dirty="0"/>
              <a:t>SW</a:t>
            </a:r>
            <a:r>
              <a:rPr kumimoji="1" lang="ko-KR" altLang="en-US" dirty="0"/>
              <a:t>로 뇌와 신경에 자극을 주어 질환을 치료</a:t>
            </a:r>
            <a:endParaRPr kumimoji="1" lang="en-US" altLang="ko-KR" dirty="0"/>
          </a:p>
          <a:p>
            <a:pPr>
              <a:lnSpc>
                <a:spcPct val="100000"/>
              </a:lnSpc>
            </a:pPr>
            <a:endParaRPr kumimoji="1" lang="en-US" altLang="ko-KR" dirty="0"/>
          </a:p>
          <a:p>
            <a:pPr>
              <a:lnSpc>
                <a:spcPct val="100000"/>
              </a:lnSpc>
            </a:pPr>
            <a:r>
              <a:rPr kumimoji="1" lang="ko-KR" altLang="en-US" dirty="0"/>
              <a:t>디지털 치료 컨텐츠를 환자가 사용하여 질환을 치료하는 </a:t>
            </a:r>
            <a:r>
              <a:rPr kumimoji="1" lang="en-US" altLang="ko-KR" dirty="0"/>
              <a:t>SW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dirty="0"/>
          </a:p>
          <a:p>
            <a:pPr marL="0" indent="0">
              <a:lnSpc>
                <a:spcPct val="100000"/>
              </a:lnSpc>
              <a:buNone/>
            </a:pP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988117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상담사의 치료 방법을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SW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로 구현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치매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인지중재치료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우울증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인지행동치료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이명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–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인지행동치료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사용자가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SW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내의 디지털 컨텐츠를 수행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Gothic" pitchFamily="2" charset="-127"/>
              <a:ea typeface="NanumGothic" pitchFamily="2" charset="-127"/>
            </a:endParaRPr>
          </a:p>
          <a:p>
            <a:pPr>
              <a:lnSpc>
                <a:spcPct val="100000"/>
              </a:lnSpc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이를 통하여 치료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42839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 사례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치매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B7C0F-686C-75FA-42C8-746E551B1708}"/>
              </a:ext>
            </a:extLst>
          </p:cNvPr>
          <p:cNvSpPr txBox="1"/>
          <p:nvPr/>
        </p:nvSpPr>
        <p:spPr>
          <a:xfrm>
            <a:off x="4229099" y="6442364"/>
            <a:ext cx="459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US" sz="1400" dirty="0"/>
              <a:t>https://youtu.be/Wc8F2tMEoS8?feature=shared&amp;t=61</a:t>
            </a:r>
            <a:endParaRPr kumimoji="1" lang="ko-Kore-US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914BA9-C667-FA52-0401-D55EED89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12" y="2198833"/>
            <a:ext cx="8346474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24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 사례</a:t>
            </a:r>
            <a:r>
              <a:rPr kumimoji="1" lang="en-US" altLang="ko-KR" dirty="0"/>
              <a:t> - </a:t>
            </a:r>
            <a:r>
              <a:rPr kumimoji="1" lang="ko-KR" altLang="en-US" dirty="0"/>
              <a:t>치매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B7C0F-686C-75FA-42C8-746E551B1708}"/>
              </a:ext>
            </a:extLst>
          </p:cNvPr>
          <p:cNvSpPr txBox="1"/>
          <p:nvPr/>
        </p:nvSpPr>
        <p:spPr>
          <a:xfrm>
            <a:off x="4229099" y="6442364"/>
            <a:ext cx="459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US" sz="1400" dirty="0"/>
              <a:t>https://youtu.be/Wc8F2tMEoS8?feature=shared&amp;t=61</a:t>
            </a:r>
            <a:endParaRPr kumimoji="1" lang="ko-Kore-US" altLang="en-US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C33F0-18E0-A2BE-23F8-E4549C8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97" y="1959175"/>
            <a:ext cx="6728991" cy="3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551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디지털 치료기기 치매</a:t>
            </a:r>
            <a:endParaRPr kumimoji="1" lang="ko-Kore-US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230072-42E1-D634-86A5-5072CA35478F}"/>
              </a:ext>
            </a:extLst>
          </p:cNvPr>
          <p:cNvGrpSpPr/>
          <p:nvPr/>
        </p:nvGrpSpPr>
        <p:grpSpPr>
          <a:xfrm>
            <a:off x="1589543" y="1583335"/>
            <a:ext cx="9913190" cy="4535466"/>
            <a:chOff x="-272456" y="2234457"/>
            <a:chExt cx="8917240" cy="41196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43062F-5E85-9EEB-41FD-1573D52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1787" y="4416640"/>
              <a:ext cx="3278787" cy="19374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F2FF63-64A7-61A4-3D1B-4F9C0266E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105" y="3278624"/>
              <a:ext cx="3903679" cy="23269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AFDDE1E-7DBB-388D-D5D2-26666F7639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2456" y="2234457"/>
              <a:ext cx="3155884" cy="18935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440351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AA6BB-0072-998A-FD82-910E95CE8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EEE64B9F-8F19-A2B1-6264-25878B19E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394874-D97A-1D59-33BE-8F101425F050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4F07EA49-6540-644D-1BBD-EFBD673AA08F}"/>
              </a:ext>
            </a:extLst>
          </p:cNvPr>
          <p:cNvSpPr txBox="1"/>
          <p:nvPr/>
        </p:nvSpPr>
        <p:spPr>
          <a:xfrm>
            <a:off x="626822" y="2656384"/>
            <a:ext cx="82650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디지털치료기기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(DTx)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필요한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55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1BAD0-090C-3DF5-4108-34C8C2FF8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3F3CD6-DE84-F4C5-9A54-8644D83FA4A9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8EBE29-E561-6925-1BF3-1065DC908642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ACE838-C72A-FF88-02D9-3F5287E9FD69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FED7DC-8D60-5168-9FFC-87038B25224C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033FF5-5865-AB85-39D4-1F4973873390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9C49DB-4D2F-DAE7-3D57-83F0684BCC11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B351B9-400A-4657-3BD2-6711F3F46551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2C147-0CB6-E4EA-35A0-6BCD7F689B3A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73707-F716-C825-D92E-AA5046DA6C5F}"/>
              </a:ext>
            </a:extLst>
          </p:cNvPr>
          <p:cNvSpPr txBox="1"/>
          <p:nvPr/>
        </p:nvSpPr>
        <p:spPr>
          <a:xfrm>
            <a:off x="4386649" y="3707027"/>
            <a:ext cx="39563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M : </a:t>
            </a:r>
            <a:r>
              <a:rPr kumimoji="1" lang="ko-KR" altLang="en-US"/>
              <a:t>사용자 상태 측정</a:t>
            </a:r>
            <a:r>
              <a:rPr kumimoji="1" lang="en-US" altLang="ko-KR"/>
              <a:t>(</a:t>
            </a:r>
            <a:r>
              <a:rPr kumimoji="1" lang="en-US" altLang="ko-Kore-US"/>
              <a:t>Measurement)</a:t>
            </a:r>
          </a:p>
          <a:p>
            <a:r>
              <a:rPr kumimoji="1" lang="en-US" altLang="ko-Kore-US"/>
              <a:t>M</a:t>
            </a:r>
            <a:r>
              <a:rPr kumimoji="1" lang="ko-KR" altLang="en-US"/>
              <a:t>을 개선하는 것이 </a:t>
            </a:r>
            <a:r>
              <a:rPr kumimoji="1" lang="en-US" altLang="ko-Kore-US"/>
              <a:t>DPO</a:t>
            </a:r>
            <a:r>
              <a:rPr kumimoji="1" lang="ko-KR" altLang="en-US"/>
              <a:t>의 목적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U : </a:t>
            </a:r>
            <a:r>
              <a:rPr kumimoji="1" lang="ko-KR" altLang="en-US"/>
              <a:t>사용자</a:t>
            </a:r>
            <a:r>
              <a:rPr kumimoji="1" lang="en-US" altLang="ko-KR"/>
              <a:t>(User)</a:t>
            </a:r>
            <a:r>
              <a:rPr kumimoji="1" lang="ko-KR" altLang="en-US"/>
              <a:t>관련된 모든 정보</a:t>
            </a:r>
            <a:endParaRPr kumimoji="1" lang="en-US" altLang="ko-KR"/>
          </a:p>
          <a:p>
            <a:r>
              <a:rPr kumimoji="1" lang="en-US" altLang="ko-Kore-US"/>
              <a:t>C : </a:t>
            </a:r>
            <a:r>
              <a:rPr kumimoji="1" lang="ko-KR" altLang="en-US"/>
              <a:t>컨텐츠</a:t>
            </a:r>
            <a:r>
              <a:rPr kumimoji="1" lang="en-US" altLang="ko-KR"/>
              <a:t>(Content) </a:t>
            </a:r>
            <a:r>
              <a:rPr kumimoji="1" lang="ko-KR" altLang="en-US"/>
              <a:t>관련된 모든 정보</a:t>
            </a:r>
            <a:endParaRPr kumimoji="1" lang="en-US" altLang="ko-Kore-US"/>
          </a:p>
          <a:p>
            <a:r>
              <a:rPr kumimoji="1" lang="en-US" altLang="ko-Kore-US"/>
              <a:t>F : </a:t>
            </a:r>
            <a:r>
              <a:rPr kumimoji="1" lang="ko-KR" altLang="en-US"/>
              <a:t>컨텐츠 사용 후의 피드백</a:t>
            </a:r>
            <a:r>
              <a:rPr kumimoji="1" lang="en-US" altLang="ko-KR"/>
              <a:t>(Feedback)</a:t>
            </a:r>
            <a:endParaRPr kumimoji="1" lang="en-US" altLang="ko-Kore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B335D7-12DD-57A3-7728-FE8325DBD9D3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624A6-B2A0-3CD2-CC9D-2A50554C59A1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E166B1-6264-647A-B2BE-F5673CD115E5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EA07B2-897B-96F6-6E14-B7B93894047B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DDB531-6B7B-74D1-2A85-41DC2E456173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7DC8C1-96E7-7236-6FE8-C8490EF83C1E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3F1E7DF-7489-1D01-3D0E-277CD6D8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DPO(Dynamic Personalized Optimization)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80D42D54-AF17-E6AF-B849-3C2901014975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789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58" y="3144445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72717F6A-417E-7552-5C64-1B746F97302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4AB3-4F06-73FD-2F0B-9CFA35202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0FB033-1767-A984-155A-91408306E0C3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0B8225-C36A-05A0-0937-96916350A642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16A890-62C4-9BBF-022F-48EEF23A6E11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CE5AF5-E73B-6ADD-96C1-14CCD0334118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20362C-265F-2BB7-116A-93ED882191EA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574CA0-45FA-F1A0-C024-EC5F7E0E4A86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6E2F71-0E7A-F47F-66E4-F8DBD6944E22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38594-E2F7-EC7B-A6E1-C33B6B118A50}"/>
              </a:ext>
            </a:extLst>
          </p:cNvPr>
          <p:cNvSpPr txBox="1"/>
          <p:nvPr/>
        </p:nvSpPr>
        <p:spPr>
          <a:xfrm>
            <a:off x="3558746" y="3348681"/>
            <a:ext cx="75502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 : </a:t>
            </a:r>
            <a:r>
              <a:rPr kumimoji="1" lang="ko-KR" altLang="en-US" dirty="0"/>
              <a:t>환자 질환 상태</a:t>
            </a:r>
            <a:endParaRPr kumimoji="1" lang="en-US" altLang="ko-Kore-US" dirty="0"/>
          </a:p>
          <a:p>
            <a:r>
              <a:rPr kumimoji="1" lang="en-US" altLang="ko-Kore-US" dirty="0"/>
              <a:t>     ex) MMSE, RBANS, THI, PHQ9</a:t>
            </a:r>
          </a:p>
          <a:p>
            <a:r>
              <a:rPr kumimoji="1" lang="en-US" altLang="ko-Kore-US" dirty="0"/>
              <a:t>U : </a:t>
            </a:r>
            <a:r>
              <a:rPr kumimoji="1" lang="ko-KR" altLang="en-US" dirty="0"/>
              <a:t>환자의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 ex) </a:t>
            </a:r>
            <a:r>
              <a:rPr kumimoji="1" lang="ko-KR" altLang="en-US" dirty="0"/>
              <a:t>나이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연수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이전 치료 기록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의사의 의견</a:t>
            </a:r>
            <a:endParaRPr kumimoji="1" lang="en-US" altLang="ko-Kore-US" dirty="0"/>
          </a:p>
          <a:p>
            <a:r>
              <a:rPr kumimoji="1" lang="en-US" altLang="ko-Kore-US" dirty="0"/>
              <a:t>C : </a:t>
            </a:r>
            <a:r>
              <a:rPr kumimoji="1" lang="ko-KR" altLang="en-US" dirty="0"/>
              <a:t>치료 컨텐츠의 모든 정보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인지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따라하기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긍정 메시지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교육 동영상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치료 대화</a:t>
            </a:r>
            <a:endParaRPr kumimoji="1" lang="en-US" altLang="ko-Kore-US" dirty="0"/>
          </a:p>
          <a:p>
            <a:r>
              <a:rPr kumimoji="1" lang="en-US" altLang="ko-Kore-US" dirty="0"/>
              <a:t>F : </a:t>
            </a:r>
            <a:r>
              <a:rPr kumimoji="1" lang="ko-KR" altLang="en-US" dirty="0"/>
              <a:t>컨텐 사용 후의 피드백</a:t>
            </a:r>
            <a:endParaRPr kumimoji="1" lang="en-US" altLang="ko-Kore-US" dirty="0"/>
          </a:p>
          <a:p>
            <a:r>
              <a:rPr kumimoji="1" lang="en-US" altLang="ko-Kore-US" dirty="0"/>
              <a:t>    ex) </a:t>
            </a:r>
            <a:r>
              <a:rPr kumimoji="1" lang="ko-KR" altLang="en-US" dirty="0"/>
              <a:t>게임 점수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느낌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운동 평가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EGG, </a:t>
            </a:r>
            <a:r>
              <a:rPr kumimoji="1" lang="ko-KR" altLang="en-US" dirty="0"/>
              <a:t>맥박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사용자 일기</a:t>
            </a:r>
            <a:endParaRPr kumimoji="1" lang="en-US" altLang="ko-KR" dirty="0"/>
          </a:p>
          <a:p>
            <a:r>
              <a:rPr kumimoji="1" lang="ko-KR" altLang="en-US" dirty="0"/>
              <a:t>           얼굴에서 탐지된 감정</a:t>
            </a:r>
            <a:endParaRPr kumimoji="1" lang="en-US" altLang="ko-Kore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2B6C8-542D-B6B6-F973-23D39521F655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167FBB-C393-271D-4ED5-D1CE39D51AB1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3CF845-D877-9FAB-38A5-B4D2950D5D17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1090D0-21A2-355C-94B0-2A63C3DD52C4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4B32D4-18FB-D5AE-0DDE-1BAA5188F7E6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F3EE075-239A-BBDB-2C99-13EFCA5BA370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98451EB-E2C1-B938-5A52-7CC481ED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DTx</a:t>
            </a:r>
            <a:r>
              <a:rPr kumimoji="1" lang="ko-Kore-US" altLang="en-US" dirty="0"/>
              <a:t>에</a:t>
            </a:r>
            <a:r>
              <a:rPr kumimoji="1" lang="ko-KR" altLang="en-US" dirty="0"/>
              <a:t> 적용된 </a:t>
            </a:r>
            <a:r>
              <a:rPr kumimoji="1" lang="en-US" altLang="ko-Kore-US" dirty="0"/>
              <a:t>DPO</a:t>
            </a:r>
            <a:endParaRPr kumimoji="1" lang="ko-Kore-US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5A4AA1DA-0546-E4EE-5A8B-78EAB20ADA4A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0702C2-6C67-B4C6-E525-676EA9A13E64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461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0FD63-3FDE-4992-CD2C-0CFA5A1A0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60A4A-1CD6-EC9B-61FA-60CD10BD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의 역할</a:t>
            </a:r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7475F-1A34-CC34-9246-055D3AC4F653}"/>
              </a:ext>
            </a:extLst>
          </p:cNvPr>
          <p:cNvSpPr txBox="1"/>
          <p:nvPr/>
        </p:nvSpPr>
        <p:spPr>
          <a:xfrm>
            <a:off x="4080820" y="3866738"/>
            <a:ext cx="49039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0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초기 사용자 상태</a:t>
            </a:r>
            <a:endParaRPr kumimoji="1" lang="en-US" altLang="ko-Kore-US" dirty="0"/>
          </a:p>
          <a:p>
            <a:r>
              <a:rPr kumimoji="1" lang="en-US" altLang="ko-Kore-US" dirty="0"/>
              <a:t>M</a:t>
            </a:r>
            <a:r>
              <a:rPr kumimoji="1" lang="en-US" altLang="ko-Kore-US" baseline="-25000" dirty="0"/>
              <a:t>f</a:t>
            </a:r>
            <a:r>
              <a:rPr kumimoji="1" lang="en-US" altLang="ko-Kore-US" dirty="0"/>
              <a:t> : </a:t>
            </a:r>
            <a:r>
              <a:rPr kumimoji="1" lang="ko-KR" altLang="en-US" dirty="0"/>
              <a:t>최종 사용자 상태</a:t>
            </a:r>
            <a:endParaRPr kumimoji="1" lang="en-US" altLang="ko-Kore-US" dirty="0"/>
          </a:p>
          <a:p>
            <a:endParaRPr kumimoji="1" lang="en-US" altLang="ko-Kore-US" dirty="0"/>
          </a:p>
          <a:p>
            <a:r>
              <a:rPr kumimoji="1" lang="en-US" altLang="ko-Kore-US" dirty="0"/>
              <a:t>DPO</a:t>
            </a:r>
            <a:r>
              <a:rPr kumimoji="1" lang="ko-KR" altLang="en-US" dirty="0"/>
              <a:t>에 의해 </a:t>
            </a:r>
            <a:r>
              <a:rPr kumimoji="1" lang="en-US" altLang="ko-KR" dirty="0"/>
              <a:t>C</a:t>
            </a:r>
            <a:r>
              <a:rPr kumimoji="1" lang="ko-KR" altLang="en-US" dirty="0"/>
              <a:t>가 제공된다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C</a:t>
            </a:r>
            <a:r>
              <a:rPr kumimoji="1" lang="ko-KR" altLang="en-US" dirty="0"/>
              <a:t>는 </a:t>
            </a:r>
            <a:r>
              <a:rPr kumimoji="1" lang="en-US" altLang="ko-Kore-US" dirty="0"/>
              <a:t>M</a:t>
            </a:r>
            <a:r>
              <a:rPr kumimoji="1" lang="ko-KR" altLang="en-US" dirty="0"/>
              <a:t>이 개선될 수있도록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에 의해 선택된다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US" dirty="0"/>
              <a:t>AI</a:t>
            </a:r>
            <a:r>
              <a:rPr kumimoji="1" lang="ko-KR" altLang="en-US" dirty="0"/>
              <a:t>는 이 목적에 맞는 </a:t>
            </a:r>
            <a:r>
              <a:rPr kumimoji="1" lang="en-US" altLang="ko-KR" dirty="0"/>
              <a:t>C</a:t>
            </a:r>
            <a:r>
              <a:rPr kumimoji="1" lang="ko-KR" altLang="en-US" dirty="0"/>
              <a:t>를 찾아낼 수 있어야 한다</a:t>
            </a:r>
            <a:r>
              <a:rPr kumimoji="1" lang="en-US" altLang="ko-KR" dirty="0"/>
              <a:t>.</a:t>
            </a:r>
            <a:endParaRPr kumimoji="1" lang="en-US" altLang="ko-Kore-US" baseline="-25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8AD884-AC0A-E1E8-D0A2-EF2BC3E84397}"/>
              </a:ext>
            </a:extLst>
          </p:cNvPr>
          <p:cNvSpPr/>
          <p:nvPr/>
        </p:nvSpPr>
        <p:spPr>
          <a:xfrm>
            <a:off x="2116679" y="232182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5DE18F-1C63-4F94-DDA1-A550852789D1}"/>
              </a:ext>
            </a:extLst>
          </p:cNvPr>
          <p:cNvSpPr/>
          <p:nvPr/>
        </p:nvSpPr>
        <p:spPr>
          <a:xfrm>
            <a:off x="1342322" y="2301234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FA1998-4D6C-4574-EA3F-EF0C45881A18}"/>
              </a:ext>
            </a:extLst>
          </p:cNvPr>
          <p:cNvSpPr/>
          <p:nvPr/>
        </p:nvSpPr>
        <p:spPr>
          <a:xfrm>
            <a:off x="2878680" y="231771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178E25-2C9D-16C0-FD6C-593BE5BF40B9}"/>
              </a:ext>
            </a:extLst>
          </p:cNvPr>
          <p:cNvSpPr/>
          <p:nvPr/>
        </p:nvSpPr>
        <p:spPr>
          <a:xfrm>
            <a:off x="3628322" y="233830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A05F16-525C-73CB-C101-63924256B0A9}"/>
              </a:ext>
            </a:extLst>
          </p:cNvPr>
          <p:cNvSpPr/>
          <p:nvPr/>
        </p:nvSpPr>
        <p:spPr>
          <a:xfrm>
            <a:off x="4390323" y="233418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6D259A-7879-8C86-D87D-15081FF031CE}"/>
              </a:ext>
            </a:extLst>
          </p:cNvPr>
          <p:cNvSpPr/>
          <p:nvPr/>
        </p:nvSpPr>
        <p:spPr>
          <a:xfrm>
            <a:off x="6639252" y="234654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4F9975-3A5E-D20E-FC86-D6EC7AF73FA0}"/>
              </a:ext>
            </a:extLst>
          </p:cNvPr>
          <p:cNvSpPr/>
          <p:nvPr/>
        </p:nvSpPr>
        <p:spPr>
          <a:xfrm>
            <a:off x="7401253" y="234242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B7220-090D-D47C-2FF1-F91EC67EBE92}"/>
              </a:ext>
            </a:extLst>
          </p:cNvPr>
          <p:cNvSpPr txBox="1"/>
          <p:nvPr/>
        </p:nvSpPr>
        <p:spPr>
          <a:xfrm>
            <a:off x="4942703" y="177937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3102F4-9D1E-BA01-88A1-B44CFFBAE893}"/>
              </a:ext>
            </a:extLst>
          </p:cNvPr>
          <p:cNvSpPr txBox="1"/>
          <p:nvPr/>
        </p:nvSpPr>
        <p:spPr>
          <a:xfrm>
            <a:off x="7924800" y="1795849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FD0CD4-9CD7-3959-6EFE-164A26075481}"/>
              </a:ext>
            </a:extLst>
          </p:cNvPr>
          <p:cNvSpPr/>
          <p:nvPr/>
        </p:nvSpPr>
        <p:spPr>
          <a:xfrm>
            <a:off x="5881371" y="2330066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1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AA74E2-1336-A48E-0B32-81216B2F3AF9}"/>
              </a:ext>
            </a:extLst>
          </p:cNvPr>
          <p:cNvSpPr/>
          <p:nvPr/>
        </p:nvSpPr>
        <p:spPr>
          <a:xfrm>
            <a:off x="8776971" y="2334185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n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0A137-42CD-67F7-1580-3BC0B5FDE94A}"/>
              </a:ext>
            </a:extLst>
          </p:cNvPr>
          <p:cNvSpPr txBox="1"/>
          <p:nvPr/>
        </p:nvSpPr>
        <p:spPr>
          <a:xfrm>
            <a:off x="9300519" y="1787611"/>
            <a:ext cx="14638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......</a:t>
            </a:r>
            <a:endParaRPr kumimoji="1" lang="ko-Kore-US" altLang="en-US" sz="6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63913C-3C2D-631C-64CC-FC448E94DBBC}"/>
              </a:ext>
            </a:extLst>
          </p:cNvPr>
          <p:cNvSpPr/>
          <p:nvPr/>
        </p:nvSpPr>
        <p:spPr>
          <a:xfrm>
            <a:off x="10869382" y="2325947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42244D71-3211-0B22-6723-EDB2E4CB3B59}"/>
              </a:ext>
            </a:extLst>
          </p:cNvPr>
          <p:cNvSpPr/>
          <p:nvPr/>
        </p:nvSpPr>
        <p:spPr>
          <a:xfrm>
            <a:off x="444844" y="3002691"/>
            <a:ext cx="11269362" cy="222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565414-AEA0-4D1E-E4AD-BEF43F5CFCC9}"/>
              </a:ext>
            </a:extLst>
          </p:cNvPr>
          <p:cNvSpPr/>
          <p:nvPr/>
        </p:nvSpPr>
        <p:spPr>
          <a:xfrm>
            <a:off x="603398" y="2308849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33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4D74033F-8B3C-1B23-BAA0-3AF87300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실제 데이터</a:t>
            </a:r>
            <a:endParaRPr kumimoji="1" lang="ko-Kore-US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C098FB5-9812-9381-385B-D4038B09F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DEX</a:t>
            </a:r>
            <a:r>
              <a:rPr kumimoji="1" lang="ko-KR" altLang="en-US" dirty="0"/>
              <a:t>의 데이터로</a:t>
            </a:r>
            <a:endParaRPr kumimoji="1"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1D5DEC-933D-7A1A-88A8-3774C322B057}"/>
              </a:ext>
            </a:extLst>
          </p:cNvPr>
          <p:cNvSpPr/>
          <p:nvPr/>
        </p:nvSpPr>
        <p:spPr>
          <a:xfrm>
            <a:off x="728088" y="3846703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75FB26-0C08-72B8-E18C-2B2AAD0F7475}"/>
              </a:ext>
            </a:extLst>
          </p:cNvPr>
          <p:cNvSpPr/>
          <p:nvPr/>
        </p:nvSpPr>
        <p:spPr>
          <a:xfrm>
            <a:off x="2241369" y="3859682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3057EF-C87B-C25E-9C38-0D59263445FD}"/>
              </a:ext>
            </a:extLst>
          </p:cNvPr>
          <p:cNvSpPr/>
          <p:nvPr/>
        </p:nvSpPr>
        <p:spPr>
          <a:xfrm>
            <a:off x="1467012" y="3839088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6AB95-141E-A0EF-2CE7-47F84869A0C5}"/>
              </a:ext>
            </a:extLst>
          </p:cNvPr>
          <p:cNvSpPr/>
          <p:nvPr/>
        </p:nvSpPr>
        <p:spPr>
          <a:xfrm>
            <a:off x="3003370" y="3855564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F13004-79F1-C170-1740-308DC4517985}"/>
              </a:ext>
            </a:extLst>
          </p:cNvPr>
          <p:cNvSpPr/>
          <p:nvPr/>
        </p:nvSpPr>
        <p:spPr>
          <a:xfrm>
            <a:off x="3753012" y="3876158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AD8180-5839-3E61-F0D7-A0E725326A5B}"/>
              </a:ext>
            </a:extLst>
          </p:cNvPr>
          <p:cNvSpPr/>
          <p:nvPr/>
        </p:nvSpPr>
        <p:spPr>
          <a:xfrm>
            <a:off x="4515013" y="3872040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DD27F9-BA23-F672-8FA8-607B1DD45F3B}"/>
              </a:ext>
            </a:extLst>
          </p:cNvPr>
          <p:cNvSpPr txBox="1"/>
          <p:nvPr/>
        </p:nvSpPr>
        <p:spPr>
          <a:xfrm>
            <a:off x="7515194" y="3329103"/>
            <a:ext cx="824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6600" dirty="0"/>
              <a:t>...</a:t>
            </a:r>
            <a:endParaRPr kumimoji="1" lang="ko-Kore-US" altLang="en-US" sz="66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7947C2-4BD6-590E-D67C-7004F0BD6D0C}"/>
              </a:ext>
            </a:extLst>
          </p:cNvPr>
          <p:cNvSpPr/>
          <p:nvPr/>
        </p:nvSpPr>
        <p:spPr>
          <a:xfrm>
            <a:off x="8642758" y="3884583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6EE76DBB-E26A-2B5B-E3E7-43BDA95BD435}"/>
              </a:ext>
            </a:extLst>
          </p:cNvPr>
          <p:cNvSpPr/>
          <p:nvPr/>
        </p:nvSpPr>
        <p:spPr>
          <a:xfrm>
            <a:off x="569534" y="4540544"/>
            <a:ext cx="9001978" cy="268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7164F0-53B2-DD03-5760-A0663132B2DA}"/>
              </a:ext>
            </a:extLst>
          </p:cNvPr>
          <p:cNvSpPr txBox="1"/>
          <p:nvPr/>
        </p:nvSpPr>
        <p:spPr>
          <a:xfrm>
            <a:off x="407060" y="6153009"/>
            <a:ext cx="276389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사용자 프로필</a:t>
            </a:r>
            <a:endParaRPr kumimoji="1" lang="en-US" altLang="ko-KR" sz="1400" dirty="0"/>
          </a:p>
          <a:p>
            <a:r>
              <a:rPr kumimoji="1" lang="ko-KR" altLang="en-US" sz="1400" dirty="0"/>
              <a:t>나이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직업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교육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성별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장애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질병</a:t>
            </a:r>
            <a:endParaRPr kumimoji="1" lang="ko-Kore-US" altLang="en-US" sz="1400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3E15DF96-B3BB-9DFE-5DD5-8C01DFCA07B4}"/>
              </a:ext>
            </a:extLst>
          </p:cNvPr>
          <p:cNvCxnSpPr>
            <a:cxnSpLocks/>
          </p:cNvCxnSpPr>
          <p:nvPr/>
        </p:nvCxnSpPr>
        <p:spPr>
          <a:xfrm>
            <a:off x="906612" y="4319469"/>
            <a:ext cx="225997" cy="1852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BC0F3E-BE02-D68A-0D99-B4A31EF94AAD}"/>
              </a:ext>
            </a:extLst>
          </p:cNvPr>
          <p:cNvSpPr txBox="1"/>
          <p:nvPr/>
        </p:nvSpPr>
        <p:spPr>
          <a:xfrm>
            <a:off x="1214087" y="2419210"/>
            <a:ext cx="5112297" cy="73866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US" sz="1400" dirty="0"/>
              <a:t>SBCogTest</a:t>
            </a:r>
          </a:p>
          <a:p>
            <a:r>
              <a:rPr kumimoji="1" lang="ko-Kore-US" altLang="en-US" sz="1400" dirty="0"/>
              <a:t>전체</a:t>
            </a:r>
            <a:r>
              <a:rPr kumimoji="1" lang="ko-KR" altLang="en-US" sz="1400" dirty="0"/>
              <a:t> 인지 테스트 점수</a:t>
            </a:r>
            <a:endParaRPr kumimoji="1" lang="en-US" altLang="ko-KR" sz="1400" dirty="0"/>
          </a:p>
          <a:p>
            <a:r>
              <a:rPr kumimoji="1" lang="ko-KR" altLang="en-US" sz="1400" dirty="0"/>
              <a:t>주의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지연기억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실행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즉각기억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언어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계산</a:t>
            </a:r>
            <a:r>
              <a:rPr kumimoji="1" lang="en-US" altLang="ko-KR" sz="1400" dirty="0"/>
              <a:t>),</a:t>
            </a:r>
            <a:r>
              <a:rPr kumimoji="1" lang="ko-KR" altLang="en-US" sz="1400" dirty="0"/>
              <a:t> 인식기억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공감능력</a:t>
            </a:r>
            <a:endParaRPr kumimoji="1" lang="ko-Kore-US" altLang="en-US" sz="1400"/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E3B496B3-4D48-653C-52FA-DAA885CD58F9}"/>
              </a:ext>
            </a:extLst>
          </p:cNvPr>
          <p:cNvCxnSpPr>
            <a:cxnSpLocks/>
          </p:cNvCxnSpPr>
          <p:nvPr/>
        </p:nvCxnSpPr>
        <p:spPr>
          <a:xfrm flipH="1">
            <a:off x="1818409" y="3158836"/>
            <a:ext cx="135082" cy="69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4EF9DAE-4809-8104-223D-48DCC1FA2643}"/>
              </a:ext>
            </a:extLst>
          </p:cNvPr>
          <p:cNvSpPr txBox="1"/>
          <p:nvPr/>
        </p:nvSpPr>
        <p:spPr>
          <a:xfrm>
            <a:off x="1567378" y="5442961"/>
            <a:ext cx="1960793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인지 게임</a:t>
            </a:r>
            <a:endParaRPr kumimoji="1" lang="en-US" altLang="ko-KR" sz="1400" dirty="0"/>
          </a:p>
          <a:p>
            <a:r>
              <a:rPr kumimoji="1" lang="en-US" altLang="ko-KR" sz="1400" dirty="0"/>
              <a:t>'</a:t>
            </a:r>
            <a:r>
              <a:rPr kumimoji="1" lang="ko-KR" altLang="en-US" sz="1400" dirty="0"/>
              <a:t>숫자 순서대로 누르기</a:t>
            </a:r>
            <a:r>
              <a:rPr kumimoji="1" lang="en-US" altLang="ko-KR" sz="1400" dirty="0"/>
              <a:t>'</a:t>
            </a:r>
            <a:endParaRPr kumimoji="1" lang="ko-Kore-US" altLang="en-US" sz="1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672B1-ACE6-AFF2-C4E8-9939FFD60274}"/>
              </a:ext>
            </a:extLst>
          </p:cNvPr>
          <p:cNvSpPr txBox="1"/>
          <p:nvPr/>
        </p:nvSpPr>
        <p:spPr>
          <a:xfrm>
            <a:off x="3797960" y="5460281"/>
            <a:ext cx="1465466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인지 게임</a:t>
            </a:r>
            <a:endParaRPr kumimoji="1" lang="en-US" altLang="ko-KR" sz="1400" dirty="0"/>
          </a:p>
          <a:p>
            <a:r>
              <a:rPr kumimoji="1" lang="en-US" altLang="ko-KR" sz="1400" dirty="0"/>
              <a:t>'</a:t>
            </a:r>
            <a:r>
              <a:rPr kumimoji="1" lang="ko-KR" altLang="en-US" sz="1400" dirty="0"/>
              <a:t>얼마인가요</a:t>
            </a:r>
            <a:r>
              <a:rPr kumimoji="1" lang="en-US" altLang="ko-KR" sz="1400" dirty="0"/>
              <a:t>?',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...</a:t>
            </a:r>
            <a:endParaRPr kumimoji="1" lang="ko-Kore-US" altLang="en-US" sz="1400"/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C918D668-0A58-F998-5602-03AD8A318EF8}"/>
              </a:ext>
            </a:extLst>
          </p:cNvPr>
          <p:cNvCxnSpPr>
            <a:cxnSpLocks/>
            <a:stCxn id="10" idx="2"/>
            <a:endCxn id="45" idx="0"/>
          </p:cNvCxnSpPr>
          <p:nvPr/>
        </p:nvCxnSpPr>
        <p:spPr>
          <a:xfrm>
            <a:off x="2461707" y="4322391"/>
            <a:ext cx="86068" cy="1120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E13A52F2-DBD9-7FBC-23C4-0580A3986768}"/>
              </a:ext>
            </a:extLst>
          </p:cNvPr>
          <p:cNvCxnSpPr>
            <a:cxnSpLocks/>
            <a:stCxn id="15" idx="2"/>
            <a:endCxn id="46" idx="0"/>
          </p:cNvCxnSpPr>
          <p:nvPr/>
        </p:nvCxnSpPr>
        <p:spPr>
          <a:xfrm>
            <a:off x="3973350" y="4338867"/>
            <a:ext cx="557343" cy="1121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E322EE5-4BA3-A0B6-811D-BE1A0841305D}"/>
              </a:ext>
            </a:extLst>
          </p:cNvPr>
          <p:cNvSpPr txBox="1"/>
          <p:nvPr/>
        </p:nvSpPr>
        <p:spPr>
          <a:xfrm>
            <a:off x="3070597" y="4940735"/>
            <a:ext cx="946093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정확도 </a:t>
            </a:r>
            <a:r>
              <a:rPr kumimoji="1" lang="en-US" altLang="ko-KR" sz="1400" dirty="0"/>
              <a:t>77</a:t>
            </a:r>
            <a:endParaRPr kumimoji="1" lang="ko-Kore-US" altLang="en-US" sz="14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14B10-EF26-6F27-550E-FD19021DE411}"/>
              </a:ext>
            </a:extLst>
          </p:cNvPr>
          <p:cNvSpPr txBox="1"/>
          <p:nvPr/>
        </p:nvSpPr>
        <p:spPr>
          <a:xfrm>
            <a:off x="4854370" y="4895708"/>
            <a:ext cx="946093" cy="30777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정확도 </a:t>
            </a:r>
            <a:r>
              <a:rPr kumimoji="1" lang="en-US" altLang="ko-KR" sz="1400" dirty="0"/>
              <a:t>80</a:t>
            </a:r>
            <a:endParaRPr kumimoji="1" lang="ko-Kore-US" altLang="en-US" sz="1400"/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1D57B602-C98D-82B7-34F2-8F5FA7DCF586}"/>
              </a:ext>
            </a:extLst>
          </p:cNvPr>
          <p:cNvCxnSpPr>
            <a:cxnSpLocks/>
            <a:stCxn id="12" idx="2"/>
            <a:endCxn id="53" idx="0"/>
          </p:cNvCxnSpPr>
          <p:nvPr/>
        </p:nvCxnSpPr>
        <p:spPr>
          <a:xfrm>
            <a:off x="3223708" y="4318273"/>
            <a:ext cx="319936" cy="622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B054A2A-CE56-2145-5F41-C58FEF62CA28}"/>
              </a:ext>
            </a:extLst>
          </p:cNvPr>
          <p:cNvCxnSpPr>
            <a:cxnSpLocks/>
            <a:stCxn id="18" idx="2"/>
            <a:endCxn id="56" idx="0"/>
          </p:cNvCxnSpPr>
          <p:nvPr/>
        </p:nvCxnSpPr>
        <p:spPr>
          <a:xfrm>
            <a:off x="4735351" y="4334749"/>
            <a:ext cx="592066" cy="560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5C36D98-C95F-7EDD-DAA3-0C542A69C1E6}"/>
              </a:ext>
            </a:extLst>
          </p:cNvPr>
          <p:cNvSpPr/>
          <p:nvPr/>
        </p:nvSpPr>
        <p:spPr>
          <a:xfrm>
            <a:off x="5287402" y="3872694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A04C2C-FCF8-75A8-9C39-DEB3754540DF}"/>
              </a:ext>
            </a:extLst>
          </p:cNvPr>
          <p:cNvSpPr/>
          <p:nvPr/>
        </p:nvSpPr>
        <p:spPr>
          <a:xfrm>
            <a:off x="6049403" y="3868576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A05D21-8D76-DADA-C972-9996E4F84E1F}"/>
              </a:ext>
            </a:extLst>
          </p:cNvPr>
          <p:cNvSpPr txBox="1"/>
          <p:nvPr/>
        </p:nvSpPr>
        <p:spPr>
          <a:xfrm>
            <a:off x="8278917" y="2737368"/>
            <a:ext cx="1138216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AI</a:t>
            </a:r>
            <a:r>
              <a:rPr kumimoji="1" lang="ko-KR" altLang="en-US" sz="1400" dirty="0"/>
              <a:t>모델의 예측 대상</a:t>
            </a:r>
            <a:endParaRPr kumimoji="1" lang="ko-Kore-US" altLang="en-US" sz="1400"/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5D9ECAC-C941-839A-1159-A87507AF0F39}"/>
              </a:ext>
            </a:extLst>
          </p:cNvPr>
          <p:cNvCxnSpPr>
            <a:cxnSpLocks/>
            <a:stCxn id="68" idx="2"/>
            <a:endCxn id="33" idx="0"/>
          </p:cNvCxnSpPr>
          <p:nvPr/>
        </p:nvCxnSpPr>
        <p:spPr>
          <a:xfrm>
            <a:off x="8848025" y="3260588"/>
            <a:ext cx="31794" cy="623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A902BA-3D1E-E113-6319-C0D980160934}"/>
              </a:ext>
            </a:extLst>
          </p:cNvPr>
          <p:cNvSpPr/>
          <p:nvPr/>
        </p:nvSpPr>
        <p:spPr>
          <a:xfrm>
            <a:off x="6829215" y="3894466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302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BB7A6-2893-27F4-0F17-053EE606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0CB009D5-A036-F971-CD6A-3AA0FFA2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질문과 답변</a:t>
            </a: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8D5F90-3CED-A46A-C3A9-079D2E2A1C26}"/>
              </a:ext>
            </a:extLst>
          </p:cNvPr>
          <p:cNvSpPr/>
          <p:nvPr/>
        </p:nvSpPr>
        <p:spPr>
          <a:xfrm>
            <a:off x="1820618" y="4951108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8892B3-BC87-A9B8-7256-5A71285AF7A7}"/>
              </a:ext>
            </a:extLst>
          </p:cNvPr>
          <p:cNvSpPr/>
          <p:nvPr/>
        </p:nvSpPr>
        <p:spPr>
          <a:xfrm>
            <a:off x="3333899" y="4964087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3C7D9E-C981-E7B1-1602-1D5A2FCA7450}"/>
              </a:ext>
            </a:extLst>
          </p:cNvPr>
          <p:cNvSpPr/>
          <p:nvPr/>
        </p:nvSpPr>
        <p:spPr>
          <a:xfrm>
            <a:off x="2559542" y="4943493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B19008-4FE3-D142-6528-FE51554D881A}"/>
              </a:ext>
            </a:extLst>
          </p:cNvPr>
          <p:cNvSpPr/>
          <p:nvPr/>
        </p:nvSpPr>
        <p:spPr>
          <a:xfrm>
            <a:off x="4095900" y="4959969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C2CB3B-19EA-C673-B557-B4FEF7B1E22F}"/>
              </a:ext>
            </a:extLst>
          </p:cNvPr>
          <p:cNvSpPr/>
          <p:nvPr/>
        </p:nvSpPr>
        <p:spPr>
          <a:xfrm>
            <a:off x="4845542" y="4980563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2EA0DD-BC98-20E1-C07A-876F0757814F}"/>
              </a:ext>
            </a:extLst>
          </p:cNvPr>
          <p:cNvSpPr/>
          <p:nvPr/>
        </p:nvSpPr>
        <p:spPr>
          <a:xfrm>
            <a:off x="5607543" y="4976445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C3D0F6-1C64-9A22-BD8C-5AEBDB4ADAF9}"/>
              </a:ext>
            </a:extLst>
          </p:cNvPr>
          <p:cNvSpPr/>
          <p:nvPr/>
        </p:nvSpPr>
        <p:spPr>
          <a:xfrm>
            <a:off x="9735288" y="4988988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C5CF17B6-D5C0-45BA-6CA9-2EFA96DEC80B}"/>
              </a:ext>
            </a:extLst>
          </p:cNvPr>
          <p:cNvSpPr/>
          <p:nvPr/>
        </p:nvSpPr>
        <p:spPr>
          <a:xfrm>
            <a:off x="1662064" y="5906207"/>
            <a:ext cx="9001978" cy="268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D2C487-0BBD-85AD-4330-8EEA6B862D99}"/>
              </a:ext>
            </a:extLst>
          </p:cNvPr>
          <p:cNvSpPr/>
          <p:nvPr/>
        </p:nvSpPr>
        <p:spPr>
          <a:xfrm>
            <a:off x="6379932" y="4977099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353555-77DD-D5CE-031F-C1B762208AD5}"/>
              </a:ext>
            </a:extLst>
          </p:cNvPr>
          <p:cNvSpPr/>
          <p:nvPr/>
        </p:nvSpPr>
        <p:spPr>
          <a:xfrm>
            <a:off x="7141933" y="4972981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B05FA2-85AC-2727-7199-C5F8ADB1607A}"/>
              </a:ext>
            </a:extLst>
          </p:cNvPr>
          <p:cNvSpPr/>
          <p:nvPr/>
        </p:nvSpPr>
        <p:spPr>
          <a:xfrm>
            <a:off x="7921745" y="4998871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0610D4-C375-6828-B204-D12D20BCEE79}"/>
              </a:ext>
            </a:extLst>
          </p:cNvPr>
          <p:cNvSpPr/>
          <p:nvPr/>
        </p:nvSpPr>
        <p:spPr>
          <a:xfrm flipH="1">
            <a:off x="1603167" y="4495989"/>
            <a:ext cx="6103918" cy="1168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592EC-74C6-09F8-1CB9-7D2D70BCA326}"/>
              </a:ext>
            </a:extLst>
          </p:cNvPr>
          <p:cNvSpPr txBox="1"/>
          <p:nvPr/>
        </p:nvSpPr>
        <p:spPr>
          <a:xfrm>
            <a:off x="2315688" y="3218214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초기 환자 상태</a:t>
            </a:r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70AD05-3856-2041-E9CF-81A356EA7FF1}"/>
              </a:ext>
            </a:extLst>
          </p:cNvPr>
          <p:cNvSpPr txBox="1"/>
          <p:nvPr/>
        </p:nvSpPr>
        <p:spPr>
          <a:xfrm>
            <a:off x="4593772" y="32518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현재 까지의 내역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A8851-9105-2EF4-0322-C471CAB737CE}"/>
              </a:ext>
            </a:extLst>
          </p:cNvPr>
          <p:cNvSpPr txBox="1"/>
          <p:nvPr/>
        </p:nvSpPr>
        <p:spPr>
          <a:xfrm>
            <a:off x="9258794" y="326175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최종 환자 상태</a:t>
            </a:r>
            <a:endParaRPr kumimoji="1" lang="ko-Kore-US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DE05818-9194-ECE1-7218-9B2199528D0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545777" y="3621193"/>
            <a:ext cx="1141" cy="89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09E3316-2B66-F332-8B09-398CBDFF32F9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flipH="1">
            <a:off x="9972349" y="3631089"/>
            <a:ext cx="124175" cy="1357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E3DDACE-F9C6-78D9-04E8-012CAF96448D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796603" y="3569733"/>
            <a:ext cx="243999" cy="137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0C3F49-CE07-0CB1-6147-2B06B77265D3}"/>
              </a:ext>
            </a:extLst>
          </p:cNvPr>
          <p:cNvSpPr txBox="1"/>
          <p:nvPr/>
        </p:nvSpPr>
        <p:spPr>
          <a:xfrm>
            <a:off x="6919356" y="3297383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/>
              <a:t>내일 환자가 사용할</a:t>
            </a:r>
            <a:endParaRPr kumimoji="1" lang="en-US" altLang="ko-KR"/>
          </a:p>
          <a:p>
            <a:pPr algn="ctr"/>
            <a:r>
              <a:rPr kumimoji="1" lang="ko-KR" altLang="en-US"/>
              <a:t>치료 컨텐츠</a:t>
            </a:r>
            <a:endParaRPr kumimoji="1" lang="ko-Kore-US" altLang="en-US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DA0F425-AC96-3634-4C6C-119B11DC1DAB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>
            <a:off x="7987918" y="3943714"/>
            <a:ext cx="154165" cy="1055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57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ECE9D-BD97-E2D3-EC56-4F3492672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B69B1849-E905-A828-CA1E-058D26670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질문과 답변</a:t>
            </a:r>
            <a:endParaRPr kumimoji="1" lang="ko-Kore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F32B0-004B-A67C-898B-1E7231D0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79" y="2389331"/>
            <a:ext cx="7330159" cy="12682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9D6A53-DBD8-DBE3-3565-B6B19D3B0585}"/>
              </a:ext>
            </a:extLst>
          </p:cNvPr>
          <p:cNvSpPr/>
          <p:nvPr/>
        </p:nvSpPr>
        <p:spPr>
          <a:xfrm>
            <a:off x="1820618" y="4951108"/>
            <a:ext cx="440675" cy="462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U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E4211B-3A6F-B438-91AE-C7182F272DF5}"/>
              </a:ext>
            </a:extLst>
          </p:cNvPr>
          <p:cNvSpPr/>
          <p:nvPr/>
        </p:nvSpPr>
        <p:spPr>
          <a:xfrm>
            <a:off x="3333899" y="4964087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D05B01-7136-38AB-8C6B-3008A9FA0625}"/>
              </a:ext>
            </a:extLst>
          </p:cNvPr>
          <p:cNvSpPr/>
          <p:nvPr/>
        </p:nvSpPr>
        <p:spPr>
          <a:xfrm>
            <a:off x="2559542" y="4943493"/>
            <a:ext cx="474122" cy="4627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0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CC3E9-5D4C-1A19-BB4D-89807A727B79}"/>
              </a:ext>
            </a:extLst>
          </p:cNvPr>
          <p:cNvSpPr/>
          <p:nvPr/>
        </p:nvSpPr>
        <p:spPr>
          <a:xfrm>
            <a:off x="4095900" y="4959969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86B102-0110-E3F1-9BED-A2F3E5A1AB54}"/>
              </a:ext>
            </a:extLst>
          </p:cNvPr>
          <p:cNvSpPr/>
          <p:nvPr/>
        </p:nvSpPr>
        <p:spPr>
          <a:xfrm>
            <a:off x="4845542" y="4980563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8265C5-794D-DCC1-9CED-D058AB0853C8}"/>
              </a:ext>
            </a:extLst>
          </p:cNvPr>
          <p:cNvSpPr/>
          <p:nvPr/>
        </p:nvSpPr>
        <p:spPr>
          <a:xfrm>
            <a:off x="5607543" y="4976445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1AD4A6-FFA5-B730-942B-79151A3B95C6}"/>
              </a:ext>
            </a:extLst>
          </p:cNvPr>
          <p:cNvSpPr/>
          <p:nvPr/>
        </p:nvSpPr>
        <p:spPr>
          <a:xfrm>
            <a:off x="9735288" y="4988988"/>
            <a:ext cx="474122" cy="46270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M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f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127D13CE-BFDD-2D9D-91F4-018193850537}"/>
              </a:ext>
            </a:extLst>
          </p:cNvPr>
          <p:cNvSpPr/>
          <p:nvPr/>
        </p:nvSpPr>
        <p:spPr>
          <a:xfrm>
            <a:off x="1662064" y="5906207"/>
            <a:ext cx="9001978" cy="268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68E5AD-D78E-FCA4-E198-A69F99A7C2C2}"/>
              </a:ext>
            </a:extLst>
          </p:cNvPr>
          <p:cNvSpPr/>
          <p:nvPr/>
        </p:nvSpPr>
        <p:spPr>
          <a:xfrm>
            <a:off x="6379932" y="4977099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21E7C2-B8C9-FF2B-94C8-F4BF48EF00EF}"/>
              </a:ext>
            </a:extLst>
          </p:cNvPr>
          <p:cNvSpPr/>
          <p:nvPr/>
        </p:nvSpPr>
        <p:spPr>
          <a:xfrm>
            <a:off x="7141933" y="4972981"/>
            <a:ext cx="440675" cy="462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F</a:t>
            </a:r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07568-F235-A48D-2D3F-218D1642195A}"/>
              </a:ext>
            </a:extLst>
          </p:cNvPr>
          <p:cNvSpPr/>
          <p:nvPr/>
        </p:nvSpPr>
        <p:spPr>
          <a:xfrm>
            <a:off x="7921745" y="4998871"/>
            <a:ext cx="440675" cy="46270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dirty="0">
                <a:solidFill>
                  <a:schemeClr val="tx1"/>
                </a:solidFill>
              </a:rPr>
              <a:t>C</a:t>
            </a:r>
            <a:r>
              <a:rPr kumimoji="1" lang="en-US" altLang="ko-Kore-US" baseline="-25000" dirty="0">
                <a:solidFill>
                  <a:schemeClr val="tx1"/>
                </a:solidFill>
              </a:rPr>
              <a:t>Q</a:t>
            </a:r>
            <a:endParaRPr kumimoji="1" lang="ko-Kore-US" altLang="en-US" baseline="-2500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BD9354-CE7D-6B99-277F-848C25F6BC38}"/>
              </a:ext>
            </a:extLst>
          </p:cNvPr>
          <p:cNvSpPr/>
          <p:nvPr/>
        </p:nvSpPr>
        <p:spPr>
          <a:xfrm flipH="1">
            <a:off x="1603167" y="4495989"/>
            <a:ext cx="6103918" cy="1168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A4E2A-1777-0052-DAA1-CB66F732E28F}"/>
              </a:ext>
            </a:extLst>
          </p:cNvPr>
          <p:cNvSpPr txBox="1"/>
          <p:nvPr/>
        </p:nvSpPr>
        <p:spPr>
          <a:xfrm>
            <a:off x="4203865" y="40851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입력</a:t>
            </a:r>
            <a:endParaRPr kumimoji="1" lang="ko-Kore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01DC9D-0FA0-E4A1-D578-99C72D9A5D1F}"/>
              </a:ext>
            </a:extLst>
          </p:cNvPr>
          <p:cNvSpPr txBox="1"/>
          <p:nvPr/>
        </p:nvSpPr>
        <p:spPr>
          <a:xfrm>
            <a:off x="7645729" y="3786251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질문의 </a:t>
            </a:r>
            <a:endParaRPr kumimoji="1" lang="en-US" altLang="ko-KR"/>
          </a:p>
          <a:p>
            <a:r>
              <a:rPr kumimoji="1" lang="ko-KR" altLang="en-US"/>
              <a:t>컨텐츠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736C9-9E9F-8689-9C99-718B8EB59F95}"/>
              </a:ext>
            </a:extLst>
          </p:cNvPr>
          <p:cNvSpPr txBox="1"/>
          <p:nvPr/>
        </p:nvSpPr>
        <p:spPr>
          <a:xfrm>
            <a:off x="9626929" y="38555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예측</a:t>
            </a:r>
            <a:endParaRPr kumimoji="1" lang="ko-Kore-US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4E0D9E5F-84D1-21DC-4D0B-580AFEC46BEC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8110761" y="4432582"/>
            <a:ext cx="31322" cy="566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DFA4BB97-BD90-8FAA-A8CE-6F51E558E1E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33277" y="4237511"/>
            <a:ext cx="39072" cy="751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53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AC9AA-BA94-8499-A975-BDEEA17A3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5669A209-D0E7-BC90-E801-2FFF1959A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입력 부분</a:t>
            </a:r>
            <a:r>
              <a:rPr kumimoji="1" lang="en-US" altLang="ko-KR" dirty="0"/>
              <a:t>#1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D1CBD7-4F3F-D5CE-9C96-9A23CA98F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35" y="1489941"/>
            <a:ext cx="6978898" cy="510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226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CA1C6-2AFF-B06D-4849-D9E9EB3B2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1615CE7F-827D-0180-FD6B-A0F74AF4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입력 부분</a:t>
            </a:r>
            <a:r>
              <a:rPr kumimoji="1" lang="en-US" altLang="ko-KR" dirty="0"/>
              <a:t>#2</a:t>
            </a:r>
            <a:endParaRPr kumimoji="1" lang="ko-Kore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E57D99-ABDC-4797-10EF-48275ACC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953" y="1517402"/>
            <a:ext cx="7470100" cy="37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457CD-F426-6775-ADE2-5C61F32A4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C77A0108-2D2B-6035-CFEF-6236B027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US" dirty="0"/>
              <a:t>AI</a:t>
            </a:r>
            <a:r>
              <a:rPr kumimoji="1" lang="ko-KR" altLang="en-US" dirty="0"/>
              <a:t>모델 실 입출력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입력 부분</a:t>
            </a:r>
            <a:r>
              <a:rPr kumimoji="1" lang="en-US" altLang="ko-KR" dirty="0"/>
              <a:t>#3</a:t>
            </a:r>
            <a:endParaRPr kumimoji="1" lang="ko-Kore-US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E3ED40-8A04-E601-3C3E-ABFCF926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335" y="2563750"/>
            <a:ext cx="7386264" cy="30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9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7D3BD-EC9A-E693-012D-4F8D8BF6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>
            <a:extLst>
              <a:ext uri="{FF2B5EF4-FFF2-40B4-BE49-F238E27FC236}">
                <a16:creationId xmlns:a16="http://schemas.microsoft.com/office/drawing/2014/main" id="{7704C880-7FA6-B432-7670-BC5CBE4A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9833666-8D60-AE14-2C05-7ABFCECEF06B}"/>
              </a:ext>
            </a:extLst>
          </p:cNvPr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B1FE8A8E-1D65-3727-E41D-FA364468710F}"/>
              </a:ext>
            </a:extLst>
          </p:cNvPr>
          <p:cNvSpPr txBox="1"/>
          <p:nvPr/>
        </p:nvSpPr>
        <p:spPr>
          <a:xfrm>
            <a:off x="626822" y="2656384"/>
            <a:ext cx="7375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로완의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LLM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관련 실 업무 내용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41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D3E2D-E862-77BE-601E-D2C11B9D1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2BA5C-05AA-F892-2FE1-A7245E2C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연구자와 엔지니어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E57D3-4767-7A39-A48C-BE2A58E7C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연구자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원하는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기능의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를연구한다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AI</a:t>
            </a:r>
            <a:r>
              <a:rPr kumimoji="1" lang="ko-KR" altLang="en-US" dirty="0"/>
              <a:t> 엔지니어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연구 결과를 실제 시스템으로 구현한다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05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252" y="3199170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0A547376-4DDD-76A6-CA9B-3DE2B8F1313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4730E-51E6-E064-89FC-CEA5468B7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0245-4725-9908-72B2-937017BA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로완의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엔지니어 업무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973AF-8240-737D-1E75-D59643A6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027" y="2006930"/>
            <a:ext cx="8868229" cy="390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FC12F-CD33-8E72-E7BB-8EFD4D60C0CE}"/>
              </a:ext>
            </a:extLst>
          </p:cNvPr>
          <p:cNvSpPr txBox="1"/>
          <p:nvPr/>
        </p:nvSpPr>
        <p:spPr>
          <a:xfrm>
            <a:off x="7303325" y="6234545"/>
            <a:ext cx="433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from https://www.wanted.co.kr/wd/235685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937925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9E633-0ECB-1974-1B98-D0344E1E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A091A-FA0F-92ED-5E80-900420D2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로완의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엔지니어의 실제 업무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64188-3019-6414-4972-C61050589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/>
              <a:t>linux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docker</a:t>
            </a:r>
            <a:r>
              <a:rPr kumimoji="1" lang="ko-KR" altLang="en-US" dirty="0"/>
              <a:t>에서 동작하는</a:t>
            </a:r>
            <a:endParaRPr kumimoji="1" lang="en-US" altLang="ko-KR" dirty="0"/>
          </a:p>
          <a:p>
            <a:r>
              <a:rPr kumimoji="1" lang="en-US" altLang="ko-KR" dirty="0"/>
              <a:t>python</a:t>
            </a:r>
            <a:r>
              <a:rPr kumimoji="1" lang="ko-KR" altLang="en-US" dirty="0"/>
              <a:t>언어로</a:t>
            </a:r>
            <a:endParaRPr kumimoji="1" lang="en-US" altLang="ko-KR" dirty="0"/>
          </a:p>
          <a:p>
            <a:r>
              <a:rPr kumimoji="1" lang="en-US" altLang="ko-KR" dirty="0"/>
              <a:t>TensorFlow, PyTorch, pandas, numpy, matplolib</a:t>
            </a:r>
            <a:r>
              <a:rPr kumimoji="1" lang="ko-KR" altLang="en-US" dirty="0"/>
              <a:t> 라이브러리로</a:t>
            </a:r>
            <a:endParaRPr kumimoji="1" lang="en-US" altLang="ko-KR" dirty="0"/>
          </a:p>
          <a:p>
            <a:r>
              <a:rPr kumimoji="1" lang="en-US" altLang="ko-KR" dirty="0"/>
              <a:t>django </a:t>
            </a:r>
            <a:r>
              <a:rPr kumimoji="1" lang="ko-KR" altLang="en-US" dirty="0"/>
              <a:t>프레임웤에서</a:t>
            </a:r>
            <a:endParaRPr kumimoji="1" lang="en-US" altLang="ko-KR" dirty="0"/>
          </a:p>
          <a:p>
            <a:r>
              <a:rPr kumimoji="1" lang="en-US" altLang="ko-KR" dirty="0"/>
              <a:t>DB</a:t>
            </a:r>
            <a:r>
              <a:rPr kumimoji="1" lang="ko-KR" altLang="en-US" dirty="0"/>
              <a:t>나 기타 데이터 소스에서 데이터를 조회하여</a:t>
            </a:r>
            <a:endParaRPr kumimoji="1" lang="en-US" altLang="ko-KR" dirty="0"/>
          </a:p>
          <a:p>
            <a:r>
              <a:rPr kumimoji="1" lang="ko-KR" altLang="en-US" dirty="0"/>
              <a:t>모델 학습과 예측에 필요한 데이터를 생성하고</a:t>
            </a:r>
            <a:endParaRPr kumimoji="1" lang="en-US" altLang="ko-KR" dirty="0"/>
          </a:p>
          <a:p>
            <a:r>
              <a:rPr kumimoji="1" lang="ko-KR" altLang="en-US" dirty="0"/>
              <a:t>모델 학습하고 그 결과를 파일로 저장하고</a:t>
            </a:r>
            <a:endParaRPr kumimoji="1" lang="en-US" altLang="ko-KR" dirty="0"/>
          </a:p>
          <a:p>
            <a:r>
              <a:rPr kumimoji="1" lang="en-US" altLang="ko-KR" dirty="0"/>
              <a:t>REST API</a:t>
            </a:r>
            <a:r>
              <a:rPr kumimoji="1" lang="ko-KR" altLang="en-US" dirty="0"/>
              <a:t>로 예측 요청을 받아 예측하여 반환하는</a:t>
            </a:r>
            <a:endParaRPr kumimoji="1" lang="en-US" altLang="ko-KR" dirty="0"/>
          </a:p>
          <a:p>
            <a:r>
              <a:rPr kumimoji="1" lang="ko-KR" altLang="en-US" dirty="0"/>
              <a:t>솔루션 개발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43075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40C42-AA30-101F-7966-A198A59C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C0879-7639-F647-7C25-57564CED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로완의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엔지니어의 실제 업무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01945-5223-1AE0-64AF-4DD82C940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솔루션을 각 </a:t>
            </a:r>
            <a:r>
              <a:rPr kumimoji="1" lang="en-US" altLang="ko-KR" dirty="0"/>
              <a:t>DTx </a:t>
            </a:r>
            <a:r>
              <a:rPr kumimoji="1" lang="ko-KR" altLang="en-US" dirty="0"/>
              <a:t>제품에 적용하기 위해</a:t>
            </a:r>
            <a:endParaRPr kumimoji="1" lang="en-US" altLang="ko-KR" dirty="0"/>
          </a:p>
          <a:p>
            <a:r>
              <a:rPr kumimoji="1" lang="en-US" altLang="ko-KR" dirty="0"/>
              <a:t>AWS EC2 </a:t>
            </a:r>
            <a:r>
              <a:rPr kumimoji="1" lang="ko-KR" altLang="en-US" dirty="0"/>
              <a:t>인스턴스를 생성하고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환경 설정하고</a:t>
            </a:r>
            <a:endParaRPr kumimoji="1" lang="en-US" altLang="ko-KR" dirty="0"/>
          </a:p>
          <a:p>
            <a:r>
              <a:rPr kumimoji="1" lang="ko-KR" altLang="en-US" dirty="0"/>
              <a:t>솔루션 설치하고 설정하고</a:t>
            </a:r>
            <a:endParaRPr kumimoji="1" lang="en-US" altLang="ko-KR" dirty="0"/>
          </a:p>
          <a:p>
            <a:r>
              <a:rPr kumimoji="1" lang="ko-KR" altLang="en-US" dirty="0"/>
              <a:t>실데이터로 학습하고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튜닝하고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리포트 작성하고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운영 모니터링하고</a:t>
            </a:r>
            <a:endParaRPr kumimoji="1" lang="en-US" altLang="ko-KR" dirty="0"/>
          </a:p>
          <a:p>
            <a:r>
              <a:rPr kumimoji="1" lang="ko-KR" altLang="en-US" dirty="0"/>
              <a:t>이슈 발생 시 원인 찾고 문제 해결하고</a:t>
            </a:r>
            <a:endParaRPr kumimoji="1" lang="en-US" altLang="ko-KR" dirty="0"/>
          </a:p>
          <a:p>
            <a:r>
              <a:rPr kumimoji="1" lang="ko-KR" altLang="en-US" dirty="0"/>
              <a:t>리포트 작성하고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20051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624B4-3BE2-B55A-C534-406429C02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BD9AC-7C7E-48E5-61C8-A9CDE881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로완의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엔지니어의 실제 업무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230D69-8A7D-C9EB-23D1-05487E66A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모든 업무는 </a:t>
            </a:r>
            <a:r>
              <a:rPr kumimoji="1" lang="en-US" altLang="ko-KR" dirty="0"/>
              <a:t>Jira </a:t>
            </a:r>
            <a:r>
              <a:rPr kumimoji="1" lang="ko-KR" altLang="en-US" dirty="0"/>
              <a:t>이슈를 사용하고</a:t>
            </a:r>
            <a:endParaRPr kumimoji="1" lang="en-US" altLang="ko-KR" dirty="0"/>
          </a:p>
          <a:p>
            <a:r>
              <a:rPr kumimoji="1" lang="ko-KR" altLang="en-US" dirty="0"/>
              <a:t>모든 개발은 </a:t>
            </a:r>
            <a:r>
              <a:rPr kumimoji="1" lang="en-US" altLang="ko-KR" dirty="0"/>
              <a:t>github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git flow</a:t>
            </a:r>
            <a:r>
              <a:rPr kumimoji="1" lang="ko-KR" altLang="en-US" dirty="0"/>
              <a:t>로 처리하고</a:t>
            </a:r>
            <a:endParaRPr kumimoji="1" lang="en-US" altLang="ko-KR" dirty="0"/>
          </a:p>
          <a:p>
            <a:r>
              <a:rPr kumimoji="1" lang="ko-KR" altLang="en-US" dirty="0"/>
              <a:t>모든 업무에 대한 문서를 </a:t>
            </a:r>
            <a:r>
              <a:rPr kumimoji="1" lang="en-US" altLang="ko-KR" dirty="0"/>
              <a:t>notion</a:t>
            </a:r>
            <a:r>
              <a:rPr kumimoji="1" lang="ko-KR" altLang="en-US" dirty="0"/>
              <a:t>에 작성하고</a:t>
            </a:r>
            <a:endParaRPr kumimoji="1" lang="en-US" altLang="ko-KR" dirty="0"/>
          </a:p>
          <a:p>
            <a:r>
              <a:rPr kumimoji="1" lang="ko-KR" altLang="en-US" dirty="0"/>
              <a:t>작성된 모든 코드는 테스트 케이스 작성하고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리뷰 받고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마케팅이나 메디컬본부의 요청을 받아</a:t>
            </a:r>
            <a:endParaRPr kumimoji="1" lang="en-US" altLang="ko-KR" dirty="0"/>
          </a:p>
          <a:p>
            <a:r>
              <a:rPr kumimoji="1" lang="ko-KR" altLang="en-US" dirty="0"/>
              <a:t>데이터 조회하여 분석하고 시각화고 정리하여 전달하고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86353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E29A3-B358-6EB4-10F1-B38AE959B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5EDB2-C172-ABCF-8B46-0C61FFB9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로완의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엔지니어 자격요건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A15254-8C21-7E2B-D91A-4290A4EB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68" y="2540577"/>
            <a:ext cx="5562600" cy="3771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C9160A-0E89-7482-967A-2B3A8C3D9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287" y="2538351"/>
            <a:ext cx="43561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3D996D-3AC2-CD32-A43A-340909213B7C}"/>
              </a:ext>
            </a:extLst>
          </p:cNvPr>
          <p:cNvSpPr txBox="1"/>
          <p:nvPr/>
        </p:nvSpPr>
        <p:spPr>
          <a:xfrm>
            <a:off x="7303325" y="6234545"/>
            <a:ext cx="433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from https://www.wanted.co.kr/wd/235685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5415397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FAC99-2B42-101B-E6C1-1230579C9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4FCEA-DD1A-DC7F-0391-DC47C78E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wanted </a:t>
            </a:r>
            <a:r>
              <a:rPr kumimoji="1" lang="ko-KR" altLang="en-US" dirty="0"/>
              <a:t>채용공고 사례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1F4DB0-2596-23E7-D638-DC608680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8843"/>
            <a:ext cx="7772400" cy="313287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1C75045-CB09-7FD0-48E1-B10ADF0BC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 latinLnBrk="1"/>
            <a:r>
              <a:rPr lang="ko-KR" altLang="en-US" b="1">
                <a:effectLst/>
                <a:latin typeface="inherit"/>
              </a:rPr>
              <a:t>대형언어모델</a:t>
            </a:r>
            <a:r>
              <a:rPr lang="en-US" altLang="ko-KR" b="1">
                <a:effectLst/>
                <a:latin typeface="inherit"/>
              </a:rPr>
              <a:t>(</a:t>
            </a:r>
            <a:r>
              <a:rPr lang="en" altLang="ko-Kore-US" b="1">
                <a:effectLst/>
                <a:latin typeface="inherit"/>
              </a:rPr>
              <a:t>LLM) </a:t>
            </a:r>
            <a:r>
              <a:rPr lang="ko-KR" altLang="en-US" b="1">
                <a:effectLst/>
                <a:latin typeface="inherit"/>
              </a:rPr>
              <a:t>및 멀티모달 </a:t>
            </a:r>
            <a:r>
              <a:rPr lang="en" altLang="ko-Kore-US" b="1">
                <a:effectLst/>
                <a:latin typeface="inherit"/>
              </a:rPr>
              <a:t>AI </a:t>
            </a:r>
            <a:r>
              <a:rPr lang="ko-KR" altLang="en-US" b="1">
                <a:effectLst/>
                <a:latin typeface="inherit"/>
              </a:rPr>
              <a:t>개발자</a:t>
            </a:r>
          </a:p>
        </p:txBody>
      </p:sp>
    </p:spTree>
    <p:extLst>
      <p:ext uri="{BB962C8B-B14F-4D97-AF65-F5344CB8AC3E}">
        <p14:creationId xmlns:p14="http://schemas.microsoft.com/office/powerpoint/2010/main" val="2312834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C8F3-54C9-C041-F10E-85C56FC1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D11AA-860A-EEE0-EA5C-FD387732C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wanted </a:t>
            </a:r>
            <a:r>
              <a:rPr kumimoji="1" lang="ko-KR" altLang="en-US" dirty="0"/>
              <a:t>채용공고 사례</a:t>
            </a:r>
            <a:endParaRPr kumimoji="1" lang="ko-Kore-US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C4F21D7-3953-96B4-B205-9DBF5EE36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 latinLnBrk="1"/>
            <a:r>
              <a:rPr lang="ko-KR" altLang="en-US" b="1">
                <a:effectLst/>
                <a:latin typeface="inherit"/>
              </a:rPr>
              <a:t>머신러닝 엔지니어 </a:t>
            </a:r>
            <a:r>
              <a:rPr lang="en-US" altLang="ko-KR" b="1">
                <a:effectLst/>
                <a:latin typeface="inherit"/>
              </a:rPr>
              <a:t>(</a:t>
            </a:r>
            <a:r>
              <a:rPr lang="en" altLang="ko-Kore-US" b="1">
                <a:effectLst/>
                <a:latin typeface="inherit"/>
              </a:rPr>
              <a:t>LLM Application)</a:t>
            </a:r>
          </a:p>
          <a:p>
            <a:pPr marL="0" indent="0">
              <a:buNone/>
            </a:pPr>
            <a:br>
              <a:rPr lang="en" altLang="ko-Kore-US"/>
            </a:br>
            <a:endParaRPr lang="en" altLang="ko-Kore-US" b="1" i="0">
              <a:effectLst/>
              <a:highlight>
                <a:srgbClr val="FFFFFF"/>
              </a:highlight>
              <a:latin typeface="Pretendard Variabl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0B3169-AFB6-541C-0AF0-18D066876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676" y="3035452"/>
            <a:ext cx="7772400" cy="35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289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CE10E-014F-ACF2-1AAE-3AD1B4BA9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D3051-2184-A618-77F3-2ED5CAD1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wanted </a:t>
            </a:r>
            <a:r>
              <a:rPr kumimoji="1" lang="ko-KR" altLang="en-US" dirty="0"/>
              <a:t>채용공고 사례</a:t>
            </a:r>
            <a:endParaRPr kumimoji="1" lang="ko-Kore-US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7B097BA-16CF-6520-F2A1-96410822B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 latinLnBrk="1"/>
            <a:r>
              <a:rPr lang="en" altLang="ko-Kore-US" b="1">
                <a:effectLst/>
                <a:latin typeface="inherit"/>
              </a:rPr>
              <a:t>LLM </a:t>
            </a:r>
            <a:r>
              <a:rPr lang="ko-KR" altLang="en-US" b="1">
                <a:effectLst/>
                <a:latin typeface="inherit"/>
              </a:rPr>
              <a:t>기반 풀스택 개발자</a:t>
            </a:r>
          </a:p>
          <a:p>
            <a:pPr marL="0" indent="0">
              <a:buNone/>
            </a:pPr>
            <a:br>
              <a:rPr lang="ko-KR" altLang="en-US"/>
            </a:br>
            <a:br>
              <a:rPr lang="en" altLang="ko-Kore-US"/>
            </a:br>
            <a:endParaRPr lang="en" altLang="ko-Kore-US" b="1" i="0">
              <a:effectLst/>
              <a:highlight>
                <a:srgbClr val="FFFFFF"/>
              </a:highlight>
              <a:latin typeface="Pretendard Variabl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E5FD8C-8F58-A1AA-E2C8-22B93D4F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49" y="3011503"/>
            <a:ext cx="10169382" cy="332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751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6524-5A48-9F41-5051-B7700C39E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44B13-4D56-FD0F-3116-32F4C899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wanted </a:t>
            </a:r>
            <a:r>
              <a:rPr kumimoji="1" lang="ko-KR" altLang="en-US" dirty="0"/>
              <a:t>채용공고 사례</a:t>
            </a:r>
            <a:endParaRPr kumimoji="1" lang="ko-Kore-US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70F8015-6841-002C-60DB-24BE5863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 latinLnBrk="1"/>
            <a:r>
              <a:rPr lang="en" altLang="ko-Kore-US" b="1">
                <a:effectLst/>
                <a:latin typeface="inherit"/>
              </a:rPr>
              <a:t>LLM </a:t>
            </a:r>
            <a:r>
              <a:rPr lang="ko-KR" altLang="en-US" b="1">
                <a:effectLst/>
                <a:latin typeface="inherit"/>
              </a:rPr>
              <a:t>엔지니어</a:t>
            </a:r>
            <a:br>
              <a:rPr lang="en" altLang="ko-Kore-US"/>
            </a:br>
            <a:endParaRPr lang="en" altLang="ko-Kore-US" b="1" i="0">
              <a:effectLst/>
              <a:highlight>
                <a:srgbClr val="FFFFFF"/>
              </a:highlight>
              <a:latin typeface="Pretendard Variabl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9D52D-59A3-C609-9BFD-D11A95C8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4" y="3448484"/>
            <a:ext cx="9469253" cy="264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122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ADAA-CA3D-A8D2-DD32-3611AFEE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F3C86-91FF-4589-929F-6303CA12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산업에서의 </a:t>
            </a:r>
            <a:r>
              <a:rPr kumimoji="1" lang="en-US" altLang="ko-KR" dirty="0"/>
              <a:t>DL, LLM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9790A-D35C-FA30-CABC-BCE054647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056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이제 일반 기술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하지만 돈이 안된다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엔지니어가 </a:t>
            </a:r>
            <a:r>
              <a:rPr kumimoji="1" lang="en-US" altLang="ko-KR" dirty="0"/>
              <a:t>DL </a:t>
            </a:r>
            <a:r>
              <a:rPr kumimoji="1" lang="ko-KR" altLang="en-US" dirty="0"/>
              <a:t>자체를 알고 </a:t>
            </a:r>
            <a:r>
              <a:rPr kumimoji="1" lang="en-US" altLang="ko-KR" dirty="0"/>
              <a:t>DL </a:t>
            </a:r>
            <a:r>
              <a:rPr kumimoji="1" lang="ko-KR" altLang="en-US" dirty="0"/>
              <a:t>코드를 이해해야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엔지니어의 자리는 많지 않다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LLM</a:t>
            </a:r>
          </a:p>
          <a:p>
            <a:pPr lvl="1"/>
            <a:r>
              <a:rPr kumimoji="1" lang="ko-KR" altLang="en-US" dirty="0"/>
              <a:t>아주 강한 트랜드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아주 큰 가능성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돈이 보인다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사용 방법만 알아도</a:t>
            </a:r>
            <a:r>
              <a:rPr kumimoji="1" lang="en-US" altLang="ko-KR" dirty="0"/>
              <a:t> </a:t>
            </a:r>
            <a:r>
              <a:rPr kumimoji="1" lang="ko-KR" altLang="en-US" dirty="0"/>
              <a:t>충분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SI</a:t>
            </a:r>
            <a:r>
              <a:rPr kumimoji="1" lang="ko-KR" altLang="en-US" dirty="0"/>
              <a:t>성 프로젝트가 많이 만들어 지고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너무 빠른 변화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</a:t>
            </a:r>
            <a:r>
              <a:rPr kumimoji="1" lang="en-US" altLang="ko-KR" dirty="0"/>
              <a:t>LangChain</a:t>
            </a:r>
          </a:p>
          <a:p>
            <a:pPr lvl="1"/>
            <a:r>
              <a:rPr kumimoji="1" lang="ko-KR" altLang="en-US" dirty="0"/>
              <a:t>엔지니어의 자리가 많아 질 것이다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7101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14413</TotalTime>
  <Words>1666</Words>
  <Application>Microsoft Macintosh PowerPoint</Application>
  <PresentationFormat>와이드스크린</PresentationFormat>
  <Paragraphs>475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10" baseType="lpstr">
      <vt:lpstr>inherit</vt:lpstr>
      <vt:lpstr>나눔고딕</vt:lpstr>
      <vt:lpstr>나눔고딕</vt:lpstr>
      <vt:lpstr>NanumSquare</vt:lpstr>
      <vt:lpstr>Pretendard Variable</vt:lpstr>
      <vt:lpstr>Söhne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딥러닝 핵심 능력</vt:lpstr>
      <vt:lpstr>함수</vt:lpstr>
      <vt:lpstr>함수</vt:lpstr>
      <vt:lpstr>학습</vt:lpstr>
      <vt:lpstr>학습</vt:lpstr>
      <vt:lpstr>학습</vt:lpstr>
      <vt:lpstr>학습</vt:lpstr>
      <vt:lpstr>학습이 되면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그럴 듯한 분류 결과</vt:lpstr>
      <vt:lpstr>분류와 신뢰도</vt:lpstr>
      <vt:lpstr>근거 없는 대답</vt:lpstr>
      <vt:lpstr>PowerPoint 프레젠테이션</vt:lpstr>
      <vt:lpstr>고전적 딥러닝의 제약</vt:lpstr>
      <vt:lpstr>고정된 입력 사이즈</vt:lpstr>
      <vt:lpstr>정형화된 입력</vt:lpstr>
      <vt:lpstr>제한된 입력데이터 타입</vt:lpstr>
      <vt:lpstr>LLM으로 이를 극복</vt:lpstr>
      <vt:lpstr>PowerPoint 프레젠테이션</vt:lpstr>
      <vt:lpstr>디지털 치료기기(Digital Therapeutics; DTx)</vt:lpstr>
      <vt:lpstr>디지털 치료기기</vt:lpstr>
      <vt:lpstr>디지털 치료기기 사례 - 치매</vt:lpstr>
      <vt:lpstr>디지털 치료기기 사례 - 치매</vt:lpstr>
      <vt:lpstr>디지털 치료기기 치매</vt:lpstr>
      <vt:lpstr>PowerPoint 프레젠테이션</vt:lpstr>
      <vt:lpstr>DPO(Dynamic Personalized Optimization)</vt:lpstr>
      <vt:lpstr>DTx에 적용된 DPO</vt:lpstr>
      <vt:lpstr>AI의 역할</vt:lpstr>
      <vt:lpstr>실제 데이터</vt:lpstr>
      <vt:lpstr>AI모델 실 입출력 예 – 질문과 답변</vt:lpstr>
      <vt:lpstr>AI모델 실 입출력 예 – 질문과 답변</vt:lpstr>
      <vt:lpstr>AI모델 실 입출력 예 - 입력 부분#1</vt:lpstr>
      <vt:lpstr>AI모델 실 입출력 예 - 입력 부분#2</vt:lpstr>
      <vt:lpstr>AI모델 실 입출력 예 - 입력 부분#3</vt:lpstr>
      <vt:lpstr>PowerPoint 프레젠테이션</vt:lpstr>
      <vt:lpstr>연구자와 엔지니어</vt:lpstr>
      <vt:lpstr>로완의 AI 엔지니어 업무</vt:lpstr>
      <vt:lpstr>로완의 AI 엔지니어의 실제 업무</vt:lpstr>
      <vt:lpstr>로완의 AI 엔지니어의 실제 업무</vt:lpstr>
      <vt:lpstr>로완의 AI 엔지니어의 실제 업무</vt:lpstr>
      <vt:lpstr>로완의 AI 엔지니어 자격요건</vt:lpstr>
      <vt:lpstr>wanted 채용공고 사례</vt:lpstr>
      <vt:lpstr>wanted 채용공고 사례</vt:lpstr>
      <vt:lpstr>wanted 채용공고 사례</vt:lpstr>
      <vt:lpstr>wanted 채용공고 사례</vt:lpstr>
      <vt:lpstr>산업에서의 DL, LLM</vt:lpstr>
      <vt:lpstr>LLM 엔지니어의 자리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761</cp:revision>
  <dcterms:created xsi:type="dcterms:W3CDTF">2023-04-05T00:38:07Z</dcterms:created>
  <dcterms:modified xsi:type="dcterms:W3CDTF">2024-10-30T02:32:16Z</dcterms:modified>
</cp:coreProperties>
</file>